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8" r:id="rId2"/>
    <p:sldId id="356" r:id="rId3"/>
    <p:sldId id="325" r:id="rId4"/>
    <p:sldId id="342" r:id="rId5"/>
    <p:sldId id="343" r:id="rId6"/>
    <p:sldId id="344" r:id="rId7"/>
    <p:sldId id="368" r:id="rId8"/>
    <p:sldId id="357" r:id="rId9"/>
    <p:sldId id="363" r:id="rId10"/>
    <p:sldId id="349" r:id="rId11"/>
    <p:sldId id="359" r:id="rId12"/>
    <p:sldId id="338" r:id="rId13"/>
    <p:sldId id="351" r:id="rId14"/>
    <p:sldId id="352" r:id="rId15"/>
    <p:sldId id="366" r:id="rId16"/>
    <p:sldId id="369" r:id="rId17"/>
    <p:sldId id="364" r:id="rId18"/>
    <p:sldId id="365" r:id="rId19"/>
    <p:sldId id="379" r:id="rId20"/>
    <p:sldId id="370" r:id="rId21"/>
    <p:sldId id="382" r:id="rId22"/>
    <p:sldId id="380" r:id="rId23"/>
    <p:sldId id="381" r:id="rId24"/>
    <p:sldId id="361" r:id="rId25"/>
    <p:sldId id="384" r:id="rId26"/>
    <p:sldId id="385" r:id="rId27"/>
    <p:sldId id="386" r:id="rId28"/>
    <p:sldId id="373" r:id="rId29"/>
    <p:sldId id="371" r:id="rId30"/>
    <p:sldId id="372" r:id="rId31"/>
    <p:sldId id="378" r:id="rId32"/>
    <p:sldId id="358" r:id="rId33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66"/>
    <a:srgbClr val="0000CC"/>
    <a:srgbClr val="FFFFFF"/>
    <a:srgbClr val="639B40"/>
    <a:srgbClr val="A9D18E"/>
    <a:srgbClr val="385723"/>
    <a:srgbClr val="008E43"/>
    <a:srgbClr val="F9EB00"/>
    <a:srgbClr val="FEF200"/>
    <a:srgbClr val="00A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9" autoAdjust="0"/>
    <p:restoredTop sz="94790" autoAdjust="0"/>
  </p:normalViewPr>
  <p:slideViewPr>
    <p:cSldViewPr snapToGrid="0" snapToObjects="1">
      <p:cViewPr varScale="1">
        <p:scale>
          <a:sx n="79" d="100"/>
          <a:sy n="79" d="100"/>
        </p:scale>
        <p:origin x="133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488E9-31DF-433C-A0F6-53983EE804B4}" type="datetimeFigureOut">
              <a:rPr lang="zh-TW" altLang="en-US" smtClean="0"/>
              <a:t>2018/11/16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34EF1-E3C2-4130-83C9-65B0266F65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436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00FFE-3B4E-0242-AF16-1425BA804A42}" type="datetimeFigureOut">
              <a:rPr kumimoji="1" lang="zh-TW" altLang="en-US" smtClean="0"/>
              <a:pPr/>
              <a:t>2018/11/16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71478-81CE-6D4A-B62A-A4CEE9F834D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523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10</a:t>
            </a:r>
            <a:r>
              <a:rPr lang="zh-TW" altLang="en-US" dirty="0" smtClean="0"/>
              <a:t>秒講題目、組員</a:t>
            </a:r>
            <a:endParaRPr lang="en-US" altLang="zh-TW" dirty="0" smtClean="0"/>
          </a:p>
          <a:p>
            <a:r>
              <a:rPr lang="zh-TW" altLang="en-US" dirty="0" smtClean="0"/>
              <a:t>大家好，我是郭建國、這位是唐梓宸，我們今天要報告的題目是麻將</a:t>
            </a:r>
            <a:r>
              <a:rPr lang="en-US" altLang="zh-TW" dirty="0" smtClean="0"/>
              <a:t>Mentor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144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20</a:t>
            </a:r>
            <a:r>
              <a:rPr lang="zh-TW" altLang="en-US" dirty="0" smtClean="0"/>
              <a:t>秒講 </a:t>
            </a:r>
            <a:r>
              <a:rPr lang="en-US" altLang="zh-TW" dirty="0" err="1" smtClean="0"/>
              <a:t>mjMentor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『</a:t>
            </a:r>
            <a:r>
              <a:rPr lang="zh-TW" altLang="en-US" dirty="0" smtClean="0"/>
              <a:t>目標</a:t>
            </a:r>
            <a:r>
              <a:rPr lang="en-US" altLang="zh-TW" dirty="0" smtClean="0"/>
              <a:t>』</a:t>
            </a:r>
            <a:r>
              <a:rPr lang="zh-TW" altLang="en-US" dirty="0" smtClean="0"/>
              <a:t>與</a:t>
            </a:r>
            <a:r>
              <a:rPr lang="en-US" altLang="zh-TW" dirty="0" smtClean="0"/>
              <a:t>『</a:t>
            </a:r>
            <a:r>
              <a:rPr lang="zh-TW" altLang="en-US" dirty="0" smtClean="0"/>
              <a:t>系統架構</a:t>
            </a:r>
            <a:r>
              <a:rPr lang="en-US" altLang="zh-TW" dirty="0" smtClean="0"/>
              <a:t>』</a:t>
            </a:r>
          </a:p>
          <a:p>
            <a:pPr lvl="0"/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偵測與辨識麻將牌，包括牌的位置及牌的內容</a:t>
            </a: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判斷麻將牌組，並提供輔助資訊，包括：胡牌和聽牌；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若可胡牌則智慧眼鏡顯示“胡”，若聽牌則智慧眼鏡顯示“聽”與聽哪幾張牌。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449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162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40</a:t>
            </a:r>
            <a:r>
              <a:rPr lang="zh-TW" altLang="en-US" dirty="0" smtClean="0"/>
              <a:t>秒講 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技術挑戰一：牌裁切</a:t>
            </a:r>
            <a:r>
              <a:rPr lang="en-US" altLang="zh-TW" dirty="0" smtClean="0"/>
              <a:t>』</a:t>
            </a:r>
            <a:r>
              <a:rPr lang="zh-TW" altLang="en-US" dirty="0" smtClean="0"/>
              <a:t>與</a:t>
            </a:r>
            <a:r>
              <a:rPr lang="en-US" altLang="zh-TW" dirty="0" smtClean="0"/>
              <a:t>『</a:t>
            </a:r>
            <a:r>
              <a:rPr lang="zh-TW" altLang="en-US" dirty="0" smtClean="0"/>
              <a:t>解決方案</a:t>
            </a:r>
            <a:r>
              <a:rPr lang="en-US" altLang="zh-TW" dirty="0" smtClean="0"/>
              <a:t>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93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73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108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10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451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40</a:t>
            </a:r>
            <a:r>
              <a:rPr lang="zh-TW" altLang="en-US" dirty="0" smtClean="0"/>
              <a:t>秒講 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技術挑戰二：牌辨識</a:t>
            </a:r>
            <a:r>
              <a:rPr lang="en-US" altLang="zh-TW" dirty="0" smtClean="0"/>
              <a:t>』</a:t>
            </a:r>
            <a:r>
              <a:rPr lang="zh-TW" altLang="en-US" dirty="0" smtClean="0"/>
              <a:t>與</a:t>
            </a:r>
            <a:r>
              <a:rPr lang="en-US" altLang="zh-TW" dirty="0" smtClean="0"/>
              <a:t>『</a:t>
            </a:r>
            <a:r>
              <a:rPr lang="zh-TW" altLang="en-US" dirty="0" smtClean="0"/>
              <a:t>解決方案</a:t>
            </a:r>
            <a:r>
              <a:rPr lang="en-US" altLang="zh-TW" dirty="0" smtClean="0"/>
              <a:t>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訓練模型時，樣本數量大，若我們拿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張照片，每張照片有</a:t>
            </a:r>
            <a:r>
              <a:rPr lang="en-US" altLang="zh-TW" dirty="0" smtClean="0"/>
              <a:t>14</a:t>
            </a:r>
            <a:r>
              <a:rPr lang="zh-TW" altLang="en-US" dirty="0" smtClean="0"/>
              <a:t>張麻將，切割後的結果就是</a:t>
            </a:r>
            <a:r>
              <a:rPr lang="en-US" altLang="zh-TW" dirty="0" smtClean="0"/>
              <a:t>1400</a:t>
            </a:r>
            <a:r>
              <a:rPr lang="zh-TW" altLang="en-US" dirty="0" smtClean="0"/>
              <a:t>張照片。將麻將牌一張一張標記，費時又費力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r>
              <a:rPr lang="zh-TW" altLang="en-US" dirty="0" smtClean="0"/>
              <a:t>模型的準確度不夠，像這張牌，看起來是四條，但模型卻辨識成三條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93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Video: 143813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732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73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一開始我們先來玩個關於麻將的小遊戲，讓大家熟悉一下廣東的</a:t>
            </a:r>
            <a:r>
              <a:rPr lang="en-US" altLang="zh-TW" dirty="0" smtClean="0"/>
              <a:t>13</a:t>
            </a:r>
            <a:r>
              <a:rPr lang="zh-TW" altLang="en-US" dirty="0" smtClean="0"/>
              <a:t>張麻將</a:t>
            </a:r>
            <a:endParaRPr lang="en-US" altLang="zh-TW" dirty="0" smtClean="0"/>
          </a:p>
          <a:p>
            <a:r>
              <a:rPr lang="zh-TW" altLang="en-US" dirty="0" smtClean="0"/>
              <a:t>總共有三題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162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649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解放雙手、第一視角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遠距工作支援，提高問題解決效率</a:t>
            </a:r>
          </a:p>
          <a:p>
            <a:r>
              <a:rPr lang="zh-TW" altLang="en-US" dirty="0" smtClean="0"/>
              <a:t>現場設備勘查，精準掌握設備運作狀況</a:t>
            </a:r>
            <a:endParaRPr lang="en-US" altLang="zh-TW" dirty="0" smtClean="0"/>
          </a:p>
          <a:p>
            <a:r>
              <a:rPr lang="zh-TW" altLang="en-US" dirty="0" smtClean="0"/>
              <a:t>技術傳承支援，作為人才培訓之教材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01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解放雙手、第一視角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遠距工作支援，提高問題解決效率</a:t>
            </a:r>
          </a:p>
          <a:p>
            <a:r>
              <a:rPr lang="zh-TW" altLang="en-US" dirty="0" smtClean="0"/>
              <a:t>現場設備勘查，精準掌握設備運作狀況</a:t>
            </a:r>
            <a:endParaRPr lang="en-US" altLang="zh-TW" dirty="0" smtClean="0"/>
          </a:p>
          <a:p>
            <a:r>
              <a:rPr lang="zh-TW" altLang="en-US" dirty="0" smtClean="0"/>
              <a:t>技術傳承支援，作為人才培訓之教材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01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解放雙手、第一視角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遠距工作支援，提高問題解決效率</a:t>
            </a:r>
          </a:p>
          <a:p>
            <a:r>
              <a:rPr lang="zh-TW" altLang="en-US" dirty="0" smtClean="0"/>
              <a:t>現場設備勘查，精準掌握設備運作狀況</a:t>
            </a:r>
            <a:endParaRPr lang="en-US" altLang="zh-TW" dirty="0" smtClean="0"/>
          </a:p>
          <a:p>
            <a:r>
              <a:rPr lang="zh-TW" altLang="en-US" dirty="0" smtClean="0"/>
              <a:t>技術傳承支援，作為人才培訓之教材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01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解放雙手、第一視角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遠距工作支援，提高問題解決效率</a:t>
            </a:r>
          </a:p>
          <a:p>
            <a:r>
              <a:rPr lang="zh-TW" altLang="en-US" dirty="0" smtClean="0"/>
              <a:t>現場設備勘查，精準掌握設備運作狀況</a:t>
            </a:r>
            <a:endParaRPr lang="en-US" altLang="zh-TW" dirty="0" smtClean="0"/>
          </a:p>
          <a:p>
            <a:r>
              <a:rPr lang="zh-TW" altLang="en-US" dirty="0" smtClean="0"/>
              <a:t>技術傳承支援，作為人才培訓之教材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66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12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641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042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559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660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基礎題，請問這副牌聽什麼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若有打過麻將的人，應該可以看出這是聽一條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簡單說，</a:t>
            </a:r>
            <a:r>
              <a:rPr lang="en-US" altLang="zh-TW" dirty="0" smtClean="0"/>
              <a:t>13</a:t>
            </a:r>
            <a:r>
              <a:rPr lang="zh-TW" altLang="en-US" dirty="0" smtClean="0"/>
              <a:t>張麻將的規則，要湊出一對兩個一樣的，跟四對三個一樣的或三個連號才能胡牌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500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6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普通題，哦，這題有點難度了 請問這副牌聽什麼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但若是麻將老手，應該可以算出這是聽二五八條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44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11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假設加入</a:t>
            </a:r>
            <a:r>
              <a:rPr lang="en-US" altLang="zh-TW" dirty="0" smtClean="0"/>
              <a:t>2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5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8</a:t>
            </a:r>
            <a:r>
              <a:rPr lang="zh-TW" altLang="en-US" dirty="0" smtClean="0"/>
              <a:t>條當作眼睛，下方可形成兩個順子</a:t>
            </a:r>
            <a:endParaRPr lang="en-US" altLang="zh-TW" dirty="0" smtClean="0"/>
          </a:p>
          <a:p>
            <a:r>
              <a:rPr lang="zh-TW" altLang="en-US" dirty="0" smtClean="0"/>
              <a:t>假設加入</a:t>
            </a:r>
            <a:r>
              <a:rPr lang="en-US" altLang="zh-TW" dirty="0" smtClean="0"/>
              <a:t>3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6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9</a:t>
            </a:r>
            <a:r>
              <a:rPr lang="zh-TW" altLang="en-US" dirty="0" smtClean="0"/>
              <a:t>條，下方可形成兩個順子</a:t>
            </a:r>
          </a:p>
          <a:p>
            <a:r>
              <a:rPr lang="zh-TW" altLang="en-US" dirty="0" smtClean="0"/>
              <a:t>假設加入</a:t>
            </a:r>
            <a:r>
              <a:rPr lang="en-US" altLang="zh-TW" dirty="0" smtClean="0"/>
              <a:t>1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4</a:t>
            </a:r>
            <a:r>
              <a:rPr lang="zh-TW" altLang="en-US" dirty="0" smtClean="0"/>
              <a:t>條、</a:t>
            </a:r>
            <a:r>
              <a:rPr lang="en-US" altLang="zh-TW" dirty="0" smtClean="0"/>
              <a:t>7</a:t>
            </a:r>
            <a:r>
              <a:rPr lang="zh-TW" altLang="en-US" dirty="0" smtClean="0"/>
              <a:t>條，下方可形成兩個順子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72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4833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</a:t>
            </a:r>
            <a:r>
              <a:rPr lang="zh-TW" altLang="en-US" dirty="0" smtClean="0"/>
              <a:t>秒小結 </a:t>
            </a:r>
            <a:r>
              <a:rPr lang="en-US" altLang="zh-TW" dirty="0" smtClean="0"/>
              <a:t>『</a:t>
            </a:r>
            <a:r>
              <a:rPr lang="zh-TW" altLang="en-US" dirty="0" smtClean="0"/>
              <a:t>動機</a:t>
            </a:r>
            <a:r>
              <a:rPr lang="en-US" altLang="zh-TW" dirty="0" smtClean="0"/>
              <a:t>』</a:t>
            </a:r>
            <a:r>
              <a:rPr lang="zh-TW" altLang="en-US" dirty="0" smtClean="0"/>
              <a:t> 與 </a:t>
            </a:r>
            <a:r>
              <a:rPr lang="en-US" altLang="zh-TW" dirty="0" smtClean="0"/>
              <a:t>『</a:t>
            </a:r>
            <a:r>
              <a:rPr lang="zh-TW" altLang="en-US" dirty="0" smtClean="0"/>
              <a:t>構想</a:t>
            </a:r>
            <a:r>
              <a:rPr lang="en-US" altLang="zh-TW" dirty="0" smtClean="0"/>
              <a:t>』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當一副牌內同一花色的牌數量很大時，不易辨別是否胡牌或聽牌。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實作一個裝在智慧眼鏡上的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APP -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麻將</a:t>
            </a: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Mentor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利用智慧眼鏡結合影像辨識與演算法，幫助人類迅速判斷是否聽牌或胡牌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8E186-46B5-4E90-8F2F-24548D7527B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44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30</a:t>
            </a:r>
            <a:r>
              <a:rPr lang="zh-TW" altLang="en-US" dirty="0" smtClean="0"/>
              <a:t>秒玩小遊戲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478-81CE-6D4A-B62A-A4CEE9F834D9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16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45" y="384541"/>
            <a:ext cx="8415314" cy="229234"/>
          </a:xfrm>
        </p:spPr>
        <p:txBody>
          <a:bodyPr>
            <a:noAutofit/>
          </a:bodyPr>
          <a:lstStyle>
            <a:lvl1pPr>
              <a:defRPr sz="2400" b="1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/>
          <a:lstStyle>
            <a:lvl1pPr marL="228600" indent="-228600">
              <a:buClr>
                <a:srgbClr val="FF0000"/>
              </a:buClr>
              <a:buFont typeface="Wingdings" charset="2"/>
              <a:buChar char="p"/>
              <a:defRPr sz="240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>
              <a:buClr>
                <a:srgbClr val="FF0000"/>
              </a:buClr>
              <a:defRPr sz="1800"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>
              <a:buClr>
                <a:srgbClr val="FF0000"/>
              </a:buClr>
              <a:defRPr sz="1200"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484845" y="703469"/>
            <a:ext cx="8121945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844" y="6378329"/>
            <a:ext cx="3086100" cy="365125"/>
          </a:xfrm>
        </p:spPr>
        <p:txBody>
          <a:bodyPr/>
          <a:lstStyle>
            <a:lvl1pPr algn="l">
              <a:defRPr sz="10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/>
              <a:t>資料來源：</a:t>
            </a:r>
            <a:endParaRPr kumimoji="1" lang="zh-TW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7561" y="637832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45" y="384541"/>
            <a:ext cx="8415314" cy="22923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b="1" dirty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/>
          <a:lstStyle>
            <a:lvl1pPr marL="228600" indent="-228600">
              <a:buClr>
                <a:srgbClr val="00AA4F"/>
              </a:buClr>
              <a:buFont typeface="Wingdings" charset="2"/>
              <a:buChar char="p"/>
              <a:defRPr sz="240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>
              <a:buClr>
                <a:srgbClr val="00AA4F"/>
              </a:buClr>
              <a:defRPr sz="1800"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>
              <a:defRPr sz="1200"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844" y="6378329"/>
            <a:ext cx="3086100" cy="365125"/>
          </a:xfrm>
        </p:spPr>
        <p:txBody>
          <a:bodyPr/>
          <a:lstStyle>
            <a:lvl1pPr algn="l">
              <a:defRPr sz="10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/>
              <a:t>資料來源：</a:t>
            </a:r>
            <a:endParaRPr kumimoji="1"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7561" y="637832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484845" y="703469"/>
            <a:ext cx="8121945" cy="45719"/>
          </a:xfrm>
          <a:prstGeom prst="rect">
            <a:avLst/>
          </a:prstGeom>
          <a:gradFill flip="none" rotWithShape="1">
            <a:gsLst>
              <a:gs pos="0">
                <a:srgbClr val="00AA4F"/>
              </a:gs>
              <a:gs pos="9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1838758"/>
            <a:ext cx="360000" cy="1370918"/>
          </a:xfrm>
          <a:prstGeom prst="rect">
            <a:avLst/>
          </a:prstGeom>
          <a:solidFill>
            <a:srgbClr val="00A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事件介紹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0" y="338752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動態系統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0" y="493629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投資標的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0" y="859858"/>
            <a:ext cx="360000" cy="854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架構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45" y="384541"/>
            <a:ext cx="8415314" cy="22923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b="1" dirty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84845" y="703469"/>
            <a:ext cx="8121945" cy="45719"/>
          </a:xfrm>
          <a:prstGeom prst="rect">
            <a:avLst/>
          </a:prstGeom>
          <a:gradFill flip="none" rotWithShape="1">
            <a:gsLst>
              <a:gs pos="0">
                <a:srgbClr val="00AA4F"/>
              </a:gs>
              <a:gs pos="9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/>
          <a:lstStyle>
            <a:lvl1pPr marL="228600" indent="-228600">
              <a:buClr>
                <a:srgbClr val="00AA4F"/>
              </a:buClr>
              <a:buFont typeface="Wingdings" charset="2"/>
              <a:buChar char="p"/>
              <a:defRPr sz="240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>
              <a:buClr>
                <a:srgbClr val="00AA4F"/>
              </a:buClr>
              <a:defRPr sz="1800"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>
              <a:defRPr sz="1200"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0" y="183875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事件介紹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3387528"/>
            <a:ext cx="360000" cy="1370918"/>
          </a:xfrm>
          <a:prstGeom prst="rect">
            <a:avLst/>
          </a:prstGeom>
          <a:solidFill>
            <a:srgbClr val="00A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動態系統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493629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投資標的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859858"/>
            <a:ext cx="360000" cy="854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架構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844" y="6378329"/>
            <a:ext cx="3086100" cy="365125"/>
          </a:xfrm>
        </p:spPr>
        <p:txBody>
          <a:bodyPr/>
          <a:lstStyle>
            <a:lvl1pPr algn="l">
              <a:defRPr sz="10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/>
              <a:t>資料來源：</a:t>
            </a:r>
            <a:endParaRPr kumimoji="1" lang="zh-TW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7561" y="637832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4339" y="6307216"/>
            <a:ext cx="2015820" cy="5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45" y="384541"/>
            <a:ext cx="8415314" cy="22923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b="1" dirty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84845" y="703469"/>
            <a:ext cx="8121945" cy="45719"/>
          </a:xfrm>
          <a:prstGeom prst="rect">
            <a:avLst/>
          </a:prstGeom>
          <a:gradFill flip="none" rotWithShape="1">
            <a:gsLst>
              <a:gs pos="0">
                <a:srgbClr val="00AA4F"/>
              </a:gs>
              <a:gs pos="9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/>
          <a:lstStyle>
            <a:lvl1pPr marL="228600" indent="-228600">
              <a:buClr>
                <a:srgbClr val="00AA4F"/>
              </a:buClr>
              <a:buFont typeface="Wingdings" charset="2"/>
              <a:buChar char="p"/>
              <a:defRPr sz="240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>
              <a:buClr>
                <a:srgbClr val="00AA4F"/>
              </a:buClr>
              <a:defRPr sz="1800"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>
              <a:defRPr sz="1200"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0" y="183875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事件介紹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338752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動態系統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4936298"/>
            <a:ext cx="360000" cy="1370918"/>
          </a:xfrm>
          <a:prstGeom prst="rect">
            <a:avLst/>
          </a:prstGeom>
          <a:solidFill>
            <a:srgbClr val="00A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投資標的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859858"/>
            <a:ext cx="360000" cy="8548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架構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844" y="6378329"/>
            <a:ext cx="3086100" cy="365125"/>
          </a:xfrm>
        </p:spPr>
        <p:txBody>
          <a:bodyPr/>
          <a:lstStyle>
            <a:lvl1pPr algn="l">
              <a:defRPr sz="10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/>
              <a:t>資料來源：</a:t>
            </a:r>
            <a:endParaRPr kumimoji="1" lang="zh-TW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7561" y="637832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4339" y="6307216"/>
            <a:ext cx="2015820" cy="5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45" y="384541"/>
            <a:ext cx="8415314" cy="22923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b="1" dirty="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pPr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484845" y="703469"/>
            <a:ext cx="8121945" cy="45719"/>
          </a:xfrm>
          <a:prstGeom prst="rect">
            <a:avLst/>
          </a:prstGeom>
          <a:gradFill flip="none" rotWithShape="1">
            <a:gsLst>
              <a:gs pos="0">
                <a:srgbClr val="00AA4F"/>
              </a:gs>
              <a:gs pos="9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/>
          <a:lstStyle>
            <a:lvl1pPr marL="228600" indent="-228600">
              <a:buClr>
                <a:srgbClr val="00AA4F"/>
              </a:buClr>
              <a:buFont typeface="Wingdings" charset="2"/>
              <a:buChar char="p"/>
              <a:defRPr sz="2400">
                <a:latin typeface="Microsoft JhengHei" charset="-120"/>
                <a:ea typeface="Microsoft JhengHei" charset="-120"/>
                <a:cs typeface="Microsoft JhengHei" charset="-120"/>
              </a:defRPr>
            </a:lvl1pPr>
            <a:lvl2pPr>
              <a:buClr>
                <a:srgbClr val="00AA4F"/>
              </a:buClr>
              <a:defRPr sz="1800">
                <a:latin typeface="Microsoft JhengHei" charset="-120"/>
                <a:ea typeface="Microsoft JhengHei" charset="-120"/>
                <a:cs typeface="Microsoft JhengHei" charset="-120"/>
              </a:defRPr>
            </a:lvl2pPr>
            <a:lvl3pPr>
              <a:defRPr sz="1200">
                <a:latin typeface="Microsoft JhengHei" charset="-120"/>
                <a:ea typeface="Microsoft JhengHei" charset="-120"/>
                <a:cs typeface="Microsoft JhengHei" charset="-120"/>
              </a:defRPr>
            </a:lvl3pPr>
            <a:lvl4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4pPr>
            <a:lvl5pPr>
              <a:defRPr>
                <a:latin typeface="Microsoft JhengHei" charset="-120"/>
                <a:ea typeface="Microsoft JhengHei" charset="-120"/>
                <a:cs typeface="Microsoft JhengHei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0" y="183875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事件介紹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338752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動態系統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4936298"/>
            <a:ext cx="360000" cy="1370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投資標的</a:t>
            </a:r>
            <a:endParaRPr kumimoji="1" lang="zh-TW" altLang="en-US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859858"/>
            <a:ext cx="360000" cy="854804"/>
          </a:xfrm>
          <a:prstGeom prst="rect">
            <a:avLst/>
          </a:prstGeom>
          <a:solidFill>
            <a:srgbClr val="00A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架構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844" y="6378329"/>
            <a:ext cx="3086100" cy="365125"/>
          </a:xfrm>
        </p:spPr>
        <p:txBody>
          <a:bodyPr/>
          <a:lstStyle>
            <a:lvl1pPr algn="l">
              <a:defRPr sz="1000"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/>
              <a:t>資料來源：</a:t>
            </a:r>
            <a:endParaRPr kumimoji="1" lang="zh-TW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67561" y="6378329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4339" y="6307216"/>
            <a:ext cx="2015820" cy="577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TW" altLang="en-US" smtClean="0"/>
              <a:t>資料來源：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A7F7D-D78A-8F46-B7AD-776E6E30C42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411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73" r:id="rId5"/>
    <p:sldLayoutId id="2147483674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628649" y="983514"/>
            <a:ext cx="851535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TW" altLang="en-US" sz="32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1518" y="16759"/>
            <a:ext cx="13430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1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2018/11/17</a:t>
            </a:r>
            <a:endParaRPr kumimoji="1" lang="zh-TW" altLang="en-US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8649" y="5536210"/>
            <a:ext cx="3605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研習生：郭建國 唐梓宸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導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師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：翁明昉 </a:t>
            </a:r>
            <a:r>
              <a:rPr kumimoji="1"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吳雅萍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4844" y="921958"/>
            <a:ext cx="851535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DIGI+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實務專題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–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麻將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Mentor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8648" y="3632280"/>
            <a:ext cx="22574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en-US" altLang="zh-TW" sz="20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</a:t>
            </a:fld>
            <a:endParaRPr kumimoji="1"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13" y="1568289"/>
            <a:ext cx="5171059" cy="36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TW" altLang="en-US" dirty="0" smtClean="0">
                <a:solidFill>
                  <a:srgbClr val="FF0000"/>
                </a:solidFill>
              </a:rPr>
              <a:t>目標</a:t>
            </a:r>
            <a:r>
              <a:rPr kumimoji="1" lang="en-US" altLang="zh-TW" dirty="0">
                <a:solidFill>
                  <a:srgbClr val="FF0000"/>
                </a:solidFill>
              </a:rPr>
              <a:t>』</a:t>
            </a:r>
            <a:r>
              <a:rPr kumimoji="1" lang="zh-TW" altLang="en-US" dirty="0" smtClean="0">
                <a:solidFill>
                  <a:srgbClr val="FF0000"/>
                </a:solidFill>
              </a:rPr>
              <a:t>與</a:t>
            </a:r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TW" altLang="en-US" dirty="0" smtClean="0">
                <a:solidFill>
                  <a:srgbClr val="FF0000"/>
                </a:solidFill>
              </a:rPr>
              <a:t>系統架構</a:t>
            </a:r>
            <a:r>
              <a:rPr kumimoji="1" lang="en-US" altLang="zh-TW" dirty="0">
                <a:solidFill>
                  <a:srgbClr val="FF0000"/>
                </a:solidFill>
              </a:rPr>
              <a:t>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4845" y="980378"/>
            <a:ext cx="8289504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</a:t>
            </a:r>
            <a:endParaRPr lang="en-US" altLang="zh-TW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偵測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與辨識麻將牌，包括牌的位置及牌的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內容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判斷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麻將牌組，並提供輔助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資訊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10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20057" y="2403261"/>
            <a:ext cx="8303886" cy="4352686"/>
            <a:chOff x="661155" y="2438430"/>
            <a:chExt cx="8303886" cy="4352686"/>
          </a:xfrm>
        </p:grpSpPr>
        <p:sp>
          <p:nvSpPr>
            <p:cNvPr id="37" name="圓角矩形 36"/>
            <p:cNvSpPr/>
            <p:nvPr/>
          </p:nvSpPr>
          <p:spPr>
            <a:xfrm>
              <a:off x="7113355" y="2550315"/>
              <a:ext cx="1809435" cy="424080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3902728" y="2438430"/>
              <a:ext cx="2491125" cy="424080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1173564" y="2485292"/>
              <a:ext cx="1974532" cy="42408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718217" y="5120205"/>
              <a:ext cx="8246824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" name="群組 13"/>
            <p:cNvGrpSpPr/>
            <p:nvPr/>
          </p:nvGrpSpPr>
          <p:grpSpPr>
            <a:xfrm>
              <a:off x="661155" y="5222164"/>
              <a:ext cx="8076758" cy="1503929"/>
              <a:chOff x="661155" y="5222164"/>
              <a:chExt cx="8076758" cy="1503929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1649" y="5222165"/>
                <a:ext cx="1764240" cy="1331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4604" y="5247340"/>
                <a:ext cx="1119862" cy="1329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2969" y="5315067"/>
                <a:ext cx="1484944" cy="10495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圓角矩形 31"/>
              <p:cNvSpPr/>
              <p:nvPr/>
            </p:nvSpPr>
            <p:spPr>
              <a:xfrm>
                <a:off x="661155" y="5222164"/>
                <a:ext cx="478409" cy="1503929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執行裝置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661155" y="2608623"/>
              <a:ext cx="7972745" cy="2539346"/>
              <a:chOff x="661155" y="2432778"/>
              <a:chExt cx="7972745" cy="253934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090724" y="4115723"/>
                <a:ext cx="1543176" cy="50783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TW" altLang="en-US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辨識</a:t>
                </a:r>
                <a:endParaRPr lang="en-US" altLang="zh-TW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4928" y="3780690"/>
                <a:ext cx="825498" cy="837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1185287" y="3152881"/>
                <a:ext cx="2259458" cy="45692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TW" altLang="en-US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擷取影像</a:t>
                </a:r>
                <a:endParaRPr lang="en-US" altLang="zh-TW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444745" y="3152881"/>
                <a:ext cx="3488124" cy="45692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TW" altLang="en-US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影像處理、切割麻將牌</a:t>
                </a:r>
                <a:endParaRPr lang="en-US" altLang="zh-TW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659924" y="4515144"/>
                <a:ext cx="2259458" cy="45692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TW" altLang="en-US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聽</a:t>
                </a:r>
                <a:r>
                  <a:rPr lang="en-US" altLang="zh-TW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/</a:t>
                </a:r>
                <a:r>
                  <a:rPr lang="zh-TW" altLang="en-US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胡牌演算法</a:t>
                </a:r>
                <a:endParaRPr lang="en-US" altLang="zh-TW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5537" y="2457373"/>
                <a:ext cx="886206" cy="711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8305" y="2432778"/>
                <a:ext cx="830948" cy="842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6" name="Picture 8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8081" y="3088419"/>
                <a:ext cx="1154132" cy="1027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5860" y="3816429"/>
                <a:ext cx="847915" cy="827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矩形 23"/>
              <p:cNvSpPr/>
              <p:nvPr/>
            </p:nvSpPr>
            <p:spPr>
              <a:xfrm>
                <a:off x="900360" y="4515204"/>
                <a:ext cx="2259458" cy="456920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TW" altLang="en-US" dirty="0" smtClean="0">
                    <a:latin typeface="Microsoft JhengHei" charset="-120"/>
                    <a:ea typeface="Microsoft JhengHei" charset="-120"/>
                    <a:cs typeface="Microsoft JhengHei" charset="-120"/>
                  </a:rPr>
                  <a:t>顯示輔助訊息</a:t>
                </a:r>
                <a:endParaRPr lang="en-US" altLang="zh-TW" dirty="0" smtClean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819" y="2715802"/>
                <a:ext cx="723696" cy="46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1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159819" y="4034221"/>
                <a:ext cx="727990" cy="46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46736">
                <a:off x="6498532" y="2779558"/>
                <a:ext cx="585146" cy="46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10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479820">
                <a:off x="6448439" y="3885398"/>
                <a:ext cx="585146" cy="4606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圓角矩形 32"/>
              <p:cNvSpPr/>
              <p:nvPr/>
            </p:nvSpPr>
            <p:spPr>
              <a:xfrm>
                <a:off x="661155" y="2571494"/>
                <a:ext cx="478409" cy="2172110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執行流程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84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技術挑戰一</a:t>
            </a:r>
            <a:r>
              <a:rPr lang="en-US" altLang="zh-TW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</a:t>
            </a:r>
            <a:r>
              <a:rPr lang="zh-TW" altLang="en-US" b="1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3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12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2775" y="3767282"/>
            <a:ext cx="828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牌合併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模型會誤判牌型</a:t>
            </a:r>
          </a:p>
          <a:p>
            <a:endParaRPr lang="zh-TW" altLang="zh-TW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6" t="49077" r="37934" b="30774"/>
          <a:stretch/>
        </p:blipFill>
        <p:spPr>
          <a:xfrm>
            <a:off x="710311" y="4374041"/>
            <a:ext cx="5880266" cy="1360256"/>
          </a:xfrm>
          <a:prstGeom prst="rect">
            <a:avLst/>
          </a:prstGeom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484845" y="371930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技術挑戰</a:t>
            </a:r>
            <a:r>
              <a:rPr kumimoji="1" lang="zh-TW" altLang="en-US" dirty="0" smtClean="0">
                <a:solidFill>
                  <a:srgbClr val="FF0000"/>
                </a:solidFill>
              </a:rPr>
              <a:t>一：牌</a:t>
            </a:r>
            <a:r>
              <a:rPr kumimoji="1" lang="zh-TW" altLang="en-US" dirty="0">
                <a:solidFill>
                  <a:srgbClr val="FF0000"/>
                </a:solidFill>
              </a:rPr>
              <a:t>裁</a:t>
            </a:r>
            <a:r>
              <a:rPr kumimoji="1" lang="zh-TW" altLang="en-US" dirty="0" smtClean="0">
                <a:solidFill>
                  <a:srgbClr val="FF0000"/>
                </a:solidFill>
              </a:rPr>
              <a:t>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8628" y="4823337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Microsoft JhengHei" panose="020B0604030504040204" pitchFamily="34" charset="-120"/>
              <a:buChar char="X"/>
            </a:pPr>
            <a:r>
              <a:rPr lang="zh-TW" altLang="en-US" sz="1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距離、角度造成偏誤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31993" r="27342" b="46997"/>
          <a:stretch/>
        </p:blipFill>
        <p:spPr>
          <a:xfrm>
            <a:off x="710310" y="1854319"/>
            <a:ext cx="5880267" cy="112853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612775" y="1323568"/>
            <a:ext cx="828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牌分開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模型可以準確抓到每張牌的位置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1559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解決方案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13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420774" y="1345279"/>
            <a:ext cx="6381750" cy="2373630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20773" y="4750469"/>
            <a:ext cx="8584529" cy="767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1066" y="883166"/>
            <a:ext cx="722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輪廓偵測演算法以及透視轉換技術調整影像內容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1066" y="4151132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裁取出麻將牌的感興趣區域（</a:t>
            </a:r>
            <a:r>
              <a:rPr lang="en-US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region of interest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，再採透視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轉換技術將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影像扭曲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4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解決方案</a:t>
            </a: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14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圖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84845" y="1766655"/>
            <a:ext cx="6467475" cy="723900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484845" y="4127691"/>
            <a:ext cx="6419850" cy="685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1066" y="1246664"/>
            <a:ext cx="7853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等距切割，會切得很不準確，造成物件辨識準確率低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5941" y="3551794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利用“目標函式最小化”的技巧，定義目標函式，並求取最佳解</a:t>
            </a:r>
          </a:p>
        </p:txBody>
      </p:sp>
    </p:spTree>
    <p:extLst>
      <p:ext uri="{BB962C8B-B14F-4D97-AF65-F5344CB8AC3E}">
        <p14:creationId xmlns:p14="http://schemas.microsoft.com/office/powerpoint/2010/main" val="27519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影片</a:t>
            </a:r>
            <a:r>
              <a:rPr kumimoji="1" lang="en-US" altLang="zh-TW" dirty="0" smtClean="0">
                <a:solidFill>
                  <a:srgbClr val="FF0000"/>
                </a:solidFill>
              </a:rPr>
              <a:t>Demo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33856" y="2029968"/>
            <a:ext cx="16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影片</a:t>
            </a:r>
            <a:r>
              <a:rPr lang="en-US" altLang="zh-TW" dirty="0"/>
              <a:t>D</a:t>
            </a:r>
            <a:r>
              <a:rPr lang="en-US" altLang="zh-TW" dirty="0" smtClean="0"/>
              <a:t>EMO</a:t>
            </a:r>
            <a:endParaRPr lang="zh-TW" altLang="en-US" dirty="0"/>
          </a:p>
        </p:txBody>
      </p:sp>
      <p:pic>
        <p:nvPicPr>
          <p:cNvPr id="11" name="20181115_14090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技術挑戰二</a:t>
            </a:r>
            <a:r>
              <a:rPr lang="en-US" altLang="zh-TW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牌辨識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63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17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371975" y="1424760"/>
            <a:ext cx="4165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的方法訓練，模型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的準確度不夠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84845" y="371930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技術</a:t>
            </a:r>
            <a:r>
              <a:rPr kumimoji="1" lang="zh-TW" altLang="en-US" dirty="0" smtClean="0">
                <a:solidFill>
                  <a:srgbClr val="FF0000"/>
                </a:solidFill>
              </a:rPr>
              <a:t>挑戰二：牌辨識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90738" y="1424760"/>
            <a:ext cx="3970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訓練模型時，樣本數量大，造成標記費時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8619" b="33795"/>
          <a:stretch/>
        </p:blipFill>
        <p:spPr>
          <a:xfrm>
            <a:off x="6452730" y="2615641"/>
            <a:ext cx="2084832" cy="27244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26" y="2697481"/>
            <a:ext cx="3970909" cy="272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3931" t="44247" r="64243" b="3235"/>
          <a:stretch/>
        </p:blipFill>
        <p:spPr>
          <a:xfrm>
            <a:off x="5091904" y="3363430"/>
            <a:ext cx="1360826" cy="13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標記費時 </a:t>
            </a:r>
            <a:r>
              <a:rPr kumimoji="1" lang="en-US" altLang="zh-TW" dirty="0" smtClean="0">
                <a:solidFill>
                  <a:srgbClr val="FF0000"/>
                </a:solidFill>
              </a:rPr>
              <a:t>-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解決方案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18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4845" y="824227"/>
            <a:ext cx="39195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自動分類程式</a:t>
            </a:r>
            <a:endParaRPr lang="en-US" altLang="zh-TW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用舊的訓練模型將麻將牌分類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再手動微調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20181115_143813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305" y="2078935"/>
            <a:ext cx="7565031" cy="42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4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準確度低 </a:t>
            </a:r>
            <a:r>
              <a:rPr kumimoji="1" lang="en-US" altLang="zh-TW" dirty="0" smtClean="0">
                <a:solidFill>
                  <a:srgbClr val="FF0000"/>
                </a:solidFill>
              </a:rPr>
              <a:t>- </a:t>
            </a:r>
            <a:r>
              <a:rPr kumimoji="1" lang="zh-TW" altLang="en-US" dirty="0" smtClean="0">
                <a:solidFill>
                  <a:srgbClr val="FF0000"/>
                </a:solidFill>
              </a:rPr>
              <a:t>解決方案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19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13581" y="799796"/>
            <a:ext cx="8439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漸進式</a:t>
            </a:r>
            <a:r>
              <a:rPr lang="zh-TW" altLang="en-US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不斷拿測試樣本中辨識錯誤的麻將牌，當作新的訓練樣本進行下一輪訓練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127697" y="1895706"/>
            <a:ext cx="8949397" cy="4427791"/>
            <a:chOff x="127697" y="1895706"/>
            <a:chExt cx="8949397" cy="4427791"/>
          </a:xfrm>
        </p:grpSpPr>
        <p:cxnSp>
          <p:nvCxnSpPr>
            <p:cNvPr id="16" name="直線接點 15"/>
            <p:cNvCxnSpPr/>
            <p:nvPr/>
          </p:nvCxnSpPr>
          <p:spPr>
            <a:xfrm>
              <a:off x="401066" y="6323497"/>
              <a:ext cx="8246824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127697" y="2498800"/>
              <a:ext cx="8287384" cy="3023831"/>
              <a:chOff x="565982" y="2776652"/>
              <a:chExt cx="8287384" cy="3023831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565982" y="2776652"/>
                <a:ext cx="8287384" cy="1014761"/>
                <a:chOff x="565982" y="2776652"/>
                <a:chExt cx="8287384" cy="1014761"/>
              </a:xfrm>
            </p:grpSpPr>
            <p:sp>
              <p:nvSpPr>
                <p:cNvPr id="8" name="圓角矩形 7"/>
                <p:cNvSpPr/>
                <p:nvPr/>
              </p:nvSpPr>
              <p:spPr>
                <a:xfrm>
                  <a:off x="565982" y="2776652"/>
                  <a:ext cx="1227176" cy="101476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>
                      <a:solidFill>
                        <a:schemeClr val="dk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大量標記</a:t>
                  </a:r>
                  <a:r>
                    <a:rPr lang="zh-TW" altLang="en-US" b="1" dirty="0" smtClean="0">
                      <a:solidFill>
                        <a:schemeClr val="dk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的樣本庫</a:t>
                  </a:r>
                  <a:endParaRPr lang="zh-TW" altLang="en-US" b="1" dirty="0">
                    <a:solidFill>
                      <a:schemeClr val="dk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1" name="圓角矩形 20"/>
                <p:cNvSpPr/>
                <p:nvPr/>
              </p:nvSpPr>
              <p:spPr>
                <a:xfrm>
                  <a:off x="2534401" y="2776652"/>
                  <a:ext cx="2021573" cy="1014761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dk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每類別隨機抽取若干樣本，將其從標記樣本庫中移出放入訓練樣本庫</a:t>
                  </a:r>
                  <a:endParaRPr lang="zh-TW" altLang="en-US" sz="1600" dirty="0">
                    <a:solidFill>
                      <a:schemeClr val="dk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1" name="向右箭號 10"/>
                <p:cNvSpPr/>
                <p:nvPr/>
              </p:nvSpPr>
              <p:spPr>
                <a:xfrm>
                  <a:off x="1842253" y="3144642"/>
                  <a:ext cx="643053" cy="278780"/>
                </a:xfrm>
                <a:prstGeom prst="rightArrow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圓角矩形 23"/>
                <p:cNvSpPr/>
                <p:nvPr/>
              </p:nvSpPr>
              <p:spPr>
                <a:xfrm>
                  <a:off x="7265633" y="2776652"/>
                  <a:ext cx="1587733" cy="1014761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600" dirty="0" smtClean="0">
                      <a:solidFill>
                        <a:schemeClr val="dk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訓練辨識模型</a:t>
                  </a:r>
                  <a:endParaRPr lang="zh-TW" altLang="en-US" sz="1600" dirty="0">
                    <a:solidFill>
                      <a:schemeClr val="dk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8" name="向右箭號 27"/>
                <p:cNvSpPr/>
                <p:nvPr/>
              </p:nvSpPr>
              <p:spPr>
                <a:xfrm>
                  <a:off x="6573487" y="3144642"/>
                  <a:ext cx="643053" cy="278780"/>
                </a:xfrm>
                <a:prstGeom prst="rightArrow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圓角矩形 29"/>
                <p:cNvSpPr/>
                <p:nvPr/>
              </p:nvSpPr>
              <p:spPr>
                <a:xfrm>
                  <a:off x="5297217" y="2776652"/>
                  <a:ext cx="1227176" cy="1014761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訓練的樣本</a:t>
                  </a:r>
                  <a:r>
                    <a:rPr lang="zh-TW" altLang="en-US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庫</a:t>
                  </a:r>
                </a:p>
              </p:txBody>
            </p:sp>
            <p:sp>
              <p:nvSpPr>
                <p:cNvPr id="31" name="向右箭號 30"/>
                <p:cNvSpPr/>
                <p:nvPr/>
              </p:nvSpPr>
              <p:spPr>
                <a:xfrm>
                  <a:off x="4605069" y="3144642"/>
                  <a:ext cx="643053" cy="278780"/>
                </a:xfrm>
                <a:prstGeom prst="rightArrow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2" name="圓角矩形 31"/>
              <p:cNvSpPr/>
              <p:nvPr/>
            </p:nvSpPr>
            <p:spPr>
              <a:xfrm>
                <a:off x="4683629" y="4785722"/>
                <a:ext cx="1227176" cy="1014761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測試的樣本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庫</a:t>
                </a:r>
              </a:p>
            </p:txBody>
          </p:sp>
          <p:sp>
            <p:nvSpPr>
              <p:cNvPr id="33" name="圓角矩形 32"/>
              <p:cNvSpPr/>
              <p:nvPr/>
            </p:nvSpPr>
            <p:spPr>
              <a:xfrm>
                <a:off x="2055517" y="4770852"/>
                <a:ext cx="2021573" cy="1014761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1600" dirty="0" smtClean="0">
                    <a:solidFill>
                      <a:schemeClr val="dk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每類別隨機抽取少數樣本，將其從標記樣本庫中移出放入測試樣本庫</a:t>
                </a:r>
                <a:endParaRPr lang="zh-TW" altLang="en-US" sz="16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向右箭號 33"/>
              <p:cNvSpPr/>
              <p:nvPr/>
            </p:nvSpPr>
            <p:spPr>
              <a:xfrm>
                <a:off x="4079148" y="5138842"/>
                <a:ext cx="602423" cy="278780"/>
              </a:xfrm>
              <a:prstGeom prst="rightArrow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上彎箭號 19"/>
              <p:cNvSpPr/>
              <p:nvPr/>
            </p:nvSpPr>
            <p:spPr>
              <a:xfrm rot="5400000">
                <a:off x="680666" y="4171642"/>
                <a:ext cx="1721007" cy="1042323"/>
              </a:xfrm>
              <a:prstGeom prst="bentUpArrow">
                <a:avLst>
                  <a:gd name="adj1" fmla="val 15371"/>
                  <a:gd name="adj2" fmla="val 28509"/>
                  <a:gd name="adj3" fmla="val 25000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35" name="上彎箭號 34"/>
              <p:cNvSpPr/>
              <p:nvPr/>
            </p:nvSpPr>
            <p:spPr>
              <a:xfrm>
                <a:off x="5981272" y="3903236"/>
                <a:ext cx="2471352" cy="1514386"/>
              </a:xfrm>
              <a:prstGeom prst="bentUpArrow">
                <a:avLst>
                  <a:gd name="adj1" fmla="val 9755"/>
                  <a:gd name="adj2" fmla="val 22090"/>
                  <a:gd name="adj3" fmla="val 19109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7" name="文字方塊 36"/>
            <p:cNvSpPr txBox="1"/>
            <p:nvPr/>
          </p:nvSpPr>
          <p:spPr>
            <a:xfrm>
              <a:off x="5483673" y="5197398"/>
              <a:ext cx="359342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以訓練好的模型評估測試樣本，若預測正確則將其移至標記樣本庫，反之則將其移到訓練樣本</a:t>
              </a:r>
              <a:r>
                <a:rPr lang="zh-TW" altLang="en-US" sz="1600" dirty="0" smtClean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庫；重複訓練及預測，直到訓練的樣本沒有再增加</a:t>
              </a:r>
              <a:endParaRPr lang="zh-TW" altLang="en-US" sz="16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弧形箭號 (下彎) 37"/>
            <p:cNvSpPr/>
            <p:nvPr/>
          </p:nvSpPr>
          <p:spPr>
            <a:xfrm flipH="1">
              <a:off x="612773" y="1895706"/>
              <a:ext cx="7181928" cy="603094"/>
            </a:xfrm>
            <a:prstGeom prst="curved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  <p:sp>
          <p:nvSpPr>
            <p:cNvPr id="39" name="弧形箭號 (下彎) 38"/>
            <p:cNvSpPr/>
            <p:nvPr/>
          </p:nvSpPr>
          <p:spPr>
            <a:xfrm flipH="1">
              <a:off x="5330283" y="2048106"/>
              <a:ext cx="2464418" cy="450694"/>
            </a:xfrm>
            <a:prstGeom prst="curved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70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小遊戲時間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87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實驗設計與實驗成果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97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實驗一：牌型</a:t>
            </a:r>
            <a:r>
              <a:rPr kumimoji="1" lang="zh-TW" altLang="en-US" dirty="0">
                <a:solidFill>
                  <a:srgbClr val="FF0000"/>
                </a:solidFill>
              </a:rPr>
              <a:t>判定</a:t>
            </a:r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判定牌組是哪一種</a:t>
            </a:r>
            <a:r>
              <a:rPr lang="zh-TW" altLang="en-US" sz="2800" dirty="0"/>
              <a:t>牌</a:t>
            </a:r>
            <a:r>
              <a:rPr lang="zh-TW" altLang="en-US" sz="2800" dirty="0" smtClean="0"/>
              <a:t>型，也就是判定麻將</a:t>
            </a:r>
            <a:r>
              <a:rPr lang="zh-TW" altLang="en-US" sz="2800" dirty="0"/>
              <a:t>牌的</a:t>
            </a:r>
            <a:r>
              <a:rPr lang="zh-TW" altLang="en-US" sz="2800" dirty="0" smtClean="0"/>
              <a:t>數量</a:t>
            </a:r>
            <a:endParaRPr lang="en-US" altLang="zh-TW" sz="2800" dirty="0" smtClean="0"/>
          </a:p>
          <a:p>
            <a:r>
              <a:rPr lang="zh-TW" altLang="en-US" sz="2800" dirty="0" smtClean="0"/>
              <a:t>判定正確，代表知道</a:t>
            </a:r>
            <a:r>
              <a:rPr lang="zh-TW" altLang="en-US" sz="2800" dirty="0"/>
              <a:t>要回答的問題</a:t>
            </a:r>
            <a:r>
              <a:rPr lang="zh-TW" altLang="en-US" sz="2800" dirty="0" smtClean="0"/>
              <a:t>類型：</a:t>
            </a:r>
            <a:endParaRPr lang="en-US" altLang="zh-TW" sz="2800" dirty="0" smtClean="0"/>
          </a:p>
          <a:p>
            <a:pPr lvl="1"/>
            <a:r>
              <a:rPr lang="en-US" altLang="zh-TW" sz="2000" dirty="0" smtClean="0"/>
              <a:t>13</a:t>
            </a:r>
            <a:r>
              <a:rPr lang="zh-TW" altLang="en-US" sz="2000" dirty="0"/>
              <a:t>張麻將牌則回答聽</a:t>
            </a:r>
            <a:r>
              <a:rPr lang="zh-TW" altLang="en-US" sz="2000" dirty="0" smtClean="0"/>
              <a:t>什麼，</a:t>
            </a:r>
            <a:r>
              <a:rPr lang="en-US" altLang="zh-TW" sz="2000" dirty="0" smtClean="0"/>
              <a:t>14</a:t>
            </a:r>
            <a:r>
              <a:rPr lang="zh-TW" altLang="en-US" sz="2000" dirty="0"/>
              <a:t>張麻將牌則回答是否胡</a:t>
            </a:r>
            <a:r>
              <a:rPr lang="zh-TW" altLang="en-US" sz="2000" dirty="0" smtClean="0"/>
              <a:t>牌</a:t>
            </a:r>
            <a:endParaRPr lang="en-US" altLang="zh-TW" sz="2000" dirty="0" smtClean="0"/>
          </a:p>
          <a:p>
            <a:r>
              <a:rPr lang="zh-TW" altLang="en-US" sz="2800" dirty="0" smtClean="0"/>
              <a:t>實驗資料與實驗結果</a:t>
            </a:r>
            <a:endParaRPr lang="zh-TW" altLang="en-US" sz="28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21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71065"/>
              </p:ext>
            </p:extLst>
          </p:nvPr>
        </p:nvGraphicFramePr>
        <p:xfrm>
          <a:off x="917575" y="2803113"/>
          <a:ext cx="7737558" cy="1858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9397"/>
                <a:gridCol w="1500267"/>
                <a:gridCol w="1737360"/>
                <a:gridCol w="1500267"/>
                <a:gridCol w="1500267"/>
              </a:tblGrid>
              <a:tr h="464583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牌類型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b="1" kern="100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牌行判定結果</a:t>
                      </a:r>
                      <a:endParaRPr lang="zh-TW" sz="2400" b="1" kern="100" dirty="0">
                        <a:solidFill>
                          <a:schemeClr val="l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</a:tr>
              <a:tr h="464583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正確</a:t>
                      </a: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錯誤</a:t>
                      </a: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</a:tr>
              <a:tr h="464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100.0%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</a:tr>
              <a:tr h="4645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24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100.0%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170512" y="4802672"/>
            <a:ext cx="8802976" cy="1575657"/>
            <a:chOff x="401066" y="4802672"/>
            <a:chExt cx="8802976" cy="1575657"/>
          </a:xfrm>
        </p:grpSpPr>
        <p:cxnSp>
          <p:nvCxnSpPr>
            <p:cNvPr id="16" name="直線接點 15"/>
            <p:cNvCxnSpPr/>
            <p:nvPr/>
          </p:nvCxnSpPr>
          <p:spPr>
            <a:xfrm>
              <a:off x="401066" y="6378329"/>
              <a:ext cx="8246824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1191991" y="4802672"/>
              <a:ext cx="3517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</a:t>
              </a:r>
              <a:r>
                <a:rPr lang="zh-TW" altLang="en-US" sz="2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張牌類型範例</a:t>
              </a:r>
              <a:endPara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637669" y="4802672"/>
              <a:ext cx="3404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  <a:r>
                <a:rPr lang="zh-TW" altLang="en-US" sz="2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張牌類型</a:t>
              </a:r>
              <a:r>
                <a:rPr lang="zh-TW" altLang="en-US" sz="28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範例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51" t="49444" r="30468" b="36743"/>
            <a:stretch/>
          </p:blipFill>
          <p:spPr bwMode="auto">
            <a:xfrm>
              <a:off x="588319" y="5328081"/>
              <a:ext cx="3936157" cy="9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2" t="40555" r="30938" b="46667"/>
            <a:stretch/>
          </p:blipFill>
          <p:spPr bwMode="auto">
            <a:xfrm>
              <a:off x="4800109" y="5325892"/>
              <a:ext cx="4403933" cy="904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1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實驗二：牌裁切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22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找出影像</a:t>
            </a:r>
            <a:r>
              <a:rPr lang="zh-TW" altLang="en-US" dirty="0"/>
              <a:t>中每張麻將</a:t>
            </a:r>
            <a:r>
              <a:rPr lang="zh-TW" altLang="en-US" dirty="0" smtClean="0"/>
              <a:t>牌的區域，裁切</a:t>
            </a:r>
            <a:r>
              <a:rPr lang="zh-TW" altLang="zh-TW" dirty="0" smtClean="0"/>
              <a:t>後的麻將</a:t>
            </a:r>
            <a:r>
              <a:rPr lang="zh-TW" altLang="zh-TW" dirty="0"/>
              <a:t>牌</a:t>
            </a:r>
            <a:r>
              <a:rPr lang="zh-TW" altLang="zh-TW" dirty="0" smtClean="0"/>
              <a:t>，</a:t>
            </a:r>
            <a:r>
              <a:rPr lang="zh-TW" altLang="en-US" dirty="0" smtClean="0"/>
              <a:t>若</a:t>
            </a:r>
            <a:r>
              <a:rPr lang="zh-TW" altLang="zh-TW" dirty="0" smtClean="0"/>
              <a:t>可判斷</a:t>
            </a:r>
            <a:r>
              <a:rPr lang="zh-TW" altLang="zh-TW" dirty="0"/>
              <a:t>出是什麼牌，且不產生模擬</a:t>
            </a:r>
            <a:r>
              <a:rPr lang="zh-TW" altLang="zh-TW" dirty="0" smtClean="0"/>
              <a:t>兩可，</a:t>
            </a:r>
            <a:r>
              <a:rPr lang="zh-TW" altLang="zh-TW" dirty="0"/>
              <a:t>就是正確；反之若切到牌的</a:t>
            </a:r>
            <a:r>
              <a:rPr lang="zh-TW" altLang="zh-TW" dirty="0" smtClean="0"/>
              <a:t>中間</a:t>
            </a:r>
            <a:r>
              <a:rPr lang="zh-TW" altLang="en-US" dirty="0" smtClean="0"/>
              <a:t>、</a:t>
            </a:r>
            <a:r>
              <a:rPr lang="zh-TW" altLang="zh-TW" dirty="0" smtClean="0"/>
              <a:t>涵蓋</a:t>
            </a:r>
            <a:r>
              <a:rPr lang="zh-TW" altLang="zh-TW" dirty="0"/>
              <a:t>到其他牌或者缺少自身牌的影像，則為</a:t>
            </a:r>
            <a:r>
              <a:rPr lang="zh-TW" altLang="zh-TW" dirty="0" smtClean="0"/>
              <a:t>錯誤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以影像為單位，由</a:t>
            </a:r>
            <a:r>
              <a:rPr lang="zh-TW" altLang="zh-TW" dirty="0" smtClean="0"/>
              <a:t>人工</a:t>
            </a:r>
            <a:r>
              <a:rPr lang="zh-TW" altLang="en-US" dirty="0" smtClean="0"/>
              <a:t>逐一</a:t>
            </a:r>
            <a:r>
              <a:rPr lang="zh-TW" altLang="zh-TW" dirty="0" smtClean="0"/>
              <a:t>確認</a:t>
            </a:r>
            <a:endParaRPr lang="en-US" altLang="zh-TW" dirty="0" smtClean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863668"/>
              </p:ext>
            </p:extLst>
          </p:nvPr>
        </p:nvGraphicFramePr>
        <p:xfrm>
          <a:off x="873713" y="2478295"/>
          <a:ext cx="6743314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731"/>
                <a:gridCol w="1307489"/>
                <a:gridCol w="1514116"/>
                <a:gridCol w="1307489"/>
                <a:gridCol w="1307489"/>
              </a:tblGrid>
              <a:tr h="231241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牌類型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樣本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牌切割結果</a:t>
                      </a:r>
                      <a:endParaRPr lang="zh-TW" sz="2000" b="1" kern="100" dirty="0">
                        <a:solidFill>
                          <a:schemeClr val="l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0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正確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錯誤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98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98.0%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97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97.0%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26" name="群組 25"/>
          <p:cNvGrpSpPr/>
          <p:nvPr/>
        </p:nvGrpSpPr>
        <p:grpSpPr>
          <a:xfrm>
            <a:off x="469316" y="3914575"/>
            <a:ext cx="8401751" cy="2408588"/>
            <a:chOff x="307406" y="3825367"/>
            <a:chExt cx="8401751" cy="2408588"/>
          </a:xfrm>
        </p:grpSpPr>
        <p:grpSp>
          <p:nvGrpSpPr>
            <p:cNvPr id="25" name="群組 24"/>
            <p:cNvGrpSpPr/>
            <p:nvPr/>
          </p:nvGrpSpPr>
          <p:grpSpPr>
            <a:xfrm>
              <a:off x="4683406" y="3825367"/>
              <a:ext cx="4025751" cy="2408588"/>
              <a:chOff x="4683406" y="3825367"/>
              <a:chExt cx="4025751" cy="2408588"/>
            </a:xfrm>
          </p:grpSpPr>
          <p:sp>
            <p:nvSpPr>
              <p:cNvPr id="17" name="文字方塊 16"/>
              <p:cNvSpPr txBox="1"/>
              <p:nvPr/>
            </p:nvSpPr>
            <p:spPr>
              <a:xfrm>
                <a:off x="4823750" y="3825367"/>
                <a:ext cx="3580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牌裁切錯誤的例子</a:t>
                </a:r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050" name="Picture 2" descr="F:\sort_data\seg_13a\切錯\IMG1489512155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5152" y="5801955"/>
                <a:ext cx="3744005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群組 22"/>
              <p:cNvGrpSpPr/>
              <p:nvPr/>
            </p:nvGrpSpPr>
            <p:grpSpPr>
              <a:xfrm>
                <a:off x="4683406" y="4398955"/>
                <a:ext cx="3861457" cy="1290078"/>
                <a:chOff x="4316104" y="4398955"/>
                <a:chExt cx="3861457" cy="1290078"/>
              </a:xfrm>
            </p:grpSpPr>
            <p:pic>
              <p:nvPicPr>
                <p:cNvPr id="2051" name="Picture 3" descr="F:\sort_data\cards13\IMG1489512155.jp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95639" y="4433056"/>
                  <a:ext cx="2181922" cy="12218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" name="群組 20"/>
                <p:cNvGrpSpPr/>
                <p:nvPr/>
              </p:nvGrpSpPr>
              <p:grpSpPr>
                <a:xfrm>
                  <a:off x="4316104" y="4398955"/>
                  <a:ext cx="1639230" cy="1290078"/>
                  <a:chOff x="4454481" y="4457187"/>
                  <a:chExt cx="1639230" cy="1290078"/>
                </a:xfrm>
              </p:grpSpPr>
              <p:sp>
                <p:nvSpPr>
                  <p:cNvPr id="6" name="文字方塊 5"/>
                  <p:cNvSpPr txBox="1"/>
                  <p:nvPr/>
                </p:nvSpPr>
                <p:spPr>
                  <a:xfrm>
                    <a:off x="4454481" y="4457187"/>
                    <a:ext cx="1639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輸入影像</a:t>
                    </a:r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8" name="文字方塊 17"/>
                  <p:cNvSpPr txBox="1"/>
                  <p:nvPr/>
                </p:nvSpPr>
                <p:spPr>
                  <a:xfrm>
                    <a:off x="4454481" y="5377933"/>
                    <a:ext cx="1639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裁切結果</a:t>
                    </a:r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</p:grpSp>
        <p:grpSp>
          <p:nvGrpSpPr>
            <p:cNvPr id="24" name="群組 23"/>
            <p:cNvGrpSpPr/>
            <p:nvPr/>
          </p:nvGrpSpPr>
          <p:grpSpPr>
            <a:xfrm>
              <a:off x="307406" y="3825367"/>
              <a:ext cx="4222934" cy="2408588"/>
              <a:chOff x="307406" y="3825367"/>
              <a:chExt cx="4222934" cy="2408588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500934" y="3825367"/>
                <a:ext cx="35807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牌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裁</a:t>
                </a:r>
                <a:r>
                  <a:rPr lang="zh-TW" altLang="en-US" sz="2400" dirty="0" smtClean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切正確的例子</a:t>
                </a:r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2052" name="Picture 4" descr="F:\sort_data\seg_14a\切對\IMG00857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337" y="5801955"/>
                <a:ext cx="4032003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群組 21"/>
              <p:cNvGrpSpPr/>
              <p:nvPr/>
            </p:nvGrpSpPr>
            <p:grpSpPr>
              <a:xfrm>
                <a:off x="307406" y="4398955"/>
                <a:ext cx="3967824" cy="1290078"/>
                <a:chOff x="307975" y="4398955"/>
                <a:chExt cx="3967824" cy="1290078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307975" y="4398955"/>
                  <a:ext cx="1639230" cy="1290078"/>
                  <a:chOff x="307975" y="4340723"/>
                  <a:chExt cx="1639230" cy="1290078"/>
                </a:xfrm>
              </p:grpSpPr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307975" y="4340723"/>
                    <a:ext cx="1639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輸入影像</a:t>
                    </a:r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07975" y="5261469"/>
                    <a:ext cx="163923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裁切結果</a:t>
                    </a:r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pic>
              <p:nvPicPr>
                <p:cNvPr id="2053" name="Picture 5" descr="F:\sort_data\cards14\IMG00857.jp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87510" y="4403273"/>
                  <a:ext cx="2288289" cy="1281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3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實驗三：牌辨識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內容版面配置區 1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辨識</a:t>
            </a:r>
            <a:r>
              <a:rPr lang="zh-TW" altLang="en-US" dirty="0"/>
              <a:t>裁</a:t>
            </a:r>
            <a:r>
              <a:rPr lang="zh-TW" altLang="en-US" dirty="0" smtClean="0"/>
              <a:t>切的局部影像內容是</a:t>
            </a:r>
            <a:r>
              <a:rPr lang="en-US" altLang="zh-TW" dirty="0" smtClean="0"/>
              <a:t>1</a:t>
            </a:r>
            <a:r>
              <a:rPr lang="zh-TW" altLang="en-US" dirty="0" smtClean="0"/>
              <a:t>條</a:t>
            </a:r>
            <a:r>
              <a:rPr lang="en-US" altLang="zh-TW" dirty="0" smtClean="0"/>
              <a:t>~9</a:t>
            </a:r>
            <a:r>
              <a:rPr lang="zh-TW" altLang="en-US" dirty="0" smtClean="0"/>
              <a:t>條哪一張牌或無法辨識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實驗資料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實驗結果</a:t>
            </a:r>
            <a:endParaRPr lang="en-US" altLang="zh-TW" dirty="0" smtClean="0"/>
          </a:p>
        </p:txBody>
      </p:sp>
      <p:grpSp>
        <p:nvGrpSpPr>
          <p:cNvPr id="9" name="群組 8"/>
          <p:cNvGrpSpPr/>
          <p:nvPr/>
        </p:nvGrpSpPr>
        <p:grpSpPr>
          <a:xfrm>
            <a:off x="581864" y="1299725"/>
            <a:ext cx="8146678" cy="720000"/>
            <a:chOff x="306929" y="1366627"/>
            <a:chExt cx="8146678" cy="720000"/>
          </a:xfrm>
        </p:grpSpPr>
        <p:pic>
          <p:nvPicPr>
            <p:cNvPr id="3074" name="Picture 2" descr="F:\sort_data\obj_13a\0\189489150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607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F:\sort_data\obj_13a\1\1890081658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929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:\sort_data\obj_13a\2\188933868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2115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F:\sort_data\obj_13a\3\189073492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301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F:\sort_data\obj_13a\4\1904867101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487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F:\sort_data\obj_13a\5\190936345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73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F:\sort_data\obj_13a\6\1913167767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859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F:\sort_data\obj_13a\7\1888955032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045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F:\sort_data\obj_13a\8\188858853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231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F:\sort_data\obj_13a\9\1909386947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417" y="1366627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30760"/>
              </p:ext>
            </p:extLst>
          </p:nvPr>
        </p:nvGraphicFramePr>
        <p:xfrm>
          <a:off x="512416" y="2656716"/>
          <a:ext cx="8560840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2810"/>
                <a:gridCol w="689587"/>
                <a:gridCol w="689587"/>
                <a:gridCol w="689587"/>
                <a:gridCol w="689587"/>
                <a:gridCol w="689587"/>
                <a:gridCol w="689587"/>
                <a:gridCol w="689587"/>
                <a:gridCol w="689587"/>
                <a:gridCol w="689587"/>
                <a:gridCol w="689587"/>
                <a:gridCol w="772160"/>
              </a:tblGrid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TW" altLang="en-US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TW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zh-TW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TW" altLang="en-US" sz="2000" b="1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總數</a:t>
                      </a:r>
                      <a:endParaRPr lang="zh-TW" sz="2000" b="1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訓練樣本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191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1,350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測試樣本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188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178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1,350</a:t>
                      </a:r>
                      <a:endParaRPr lang="zh-TW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293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400" kern="100" dirty="0" smtClean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樣本總數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244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270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2,700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662844" y="4382917"/>
            <a:ext cx="358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辨識正確的例子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5032410" y="3999309"/>
            <a:ext cx="4023891" cy="2283091"/>
            <a:chOff x="5032410" y="3999309"/>
            <a:chExt cx="4023891" cy="2283091"/>
          </a:xfrm>
        </p:grpSpPr>
        <p:sp>
          <p:nvSpPr>
            <p:cNvPr id="26" name="文字方塊 25"/>
            <p:cNvSpPr txBox="1"/>
            <p:nvPr/>
          </p:nvSpPr>
          <p:spPr>
            <a:xfrm>
              <a:off x="5253971" y="3999309"/>
              <a:ext cx="3580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辨識錯誤的例子</a:t>
              </a:r>
              <a:endPara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9" name="群組 18"/>
            <p:cNvGrpSpPr/>
            <p:nvPr/>
          </p:nvGrpSpPr>
          <p:grpSpPr>
            <a:xfrm>
              <a:off x="5032410" y="4513143"/>
              <a:ext cx="4023891" cy="1769257"/>
              <a:chOff x="5032410" y="4513143"/>
              <a:chExt cx="4023891" cy="1769257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5032410" y="4513143"/>
                <a:ext cx="1248936" cy="1769257"/>
                <a:chOff x="5032410" y="4513143"/>
                <a:chExt cx="1248936" cy="1769257"/>
              </a:xfrm>
            </p:grpSpPr>
            <p:pic>
              <p:nvPicPr>
                <p:cNvPr id="29" name="Picture 12"/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086" t="43479" r="51836" b="30410"/>
                <a:stretch/>
              </p:blipFill>
              <p:spPr bwMode="auto">
                <a:xfrm>
                  <a:off x="5053717" y="4513143"/>
                  <a:ext cx="1206322" cy="1175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文字方塊 13"/>
                <p:cNvSpPr txBox="1"/>
                <p:nvPr/>
              </p:nvSpPr>
              <p:spPr>
                <a:xfrm>
                  <a:off x="5032410" y="5636069"/>
                  <a:ext cx="12489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預測：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9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條</a:t>
                  </a:r>
                  <a:endPara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答案：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6</a:t>
                  </a:r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條</a:t>
                  </a:r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7" name="群組 16"/>
              <p:cNvGrpSpPr/>
              <p:nvPr/>
            </p:nvGrpSpPr>
            <p:grpSpPr>
              <a:xfrm>
                <a:off x="6422491" y="4513890"/>
                <a:ext cx="1248936" cy="1768510"/>
                <a:chOff x="6422491" y="4513890"/>
                <a:chExt cx="1248936" cy="1768510"/>
              </a:xfrm>
            </p:grpSpPr>
            <p:pic>
              <p:nvPicPr>
                <p:cNvPr id="3085" name="Picture 13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94" t="44092" r="52875" b="31482"/>
                <a:stretch/>
              </p:blipFill>
              <p:spPr bwMode="auto">
                <a:xfrm>
                  <a:off x="6430634" y="4513890"/>
                  <a:ext cx="1232650" cy="1173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" name="文字方塊 31"/>
                <p:cNvSpPr txBox="1"/>
                <p:nvPr/>
              </p:nvSpPr>
              <p:spPr>
                <a:xfrm>
                  <a:off x="6422491" y="5636069"/>
                  <a:ext cx="12489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預測：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4</a:t>
                  </a:r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條</a:t>
                  </a:r>
                  <a:endPara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答案：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X</a:t>
                  </a:r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8" name="群組 17"/>
              <p:cNvGrpSpPr/>
              <p:nvPr/>
            </p:nvGrpSpPr>
            <p:grpSpPr>
              <a:xfrm>
                <a:off x="7807365" y="4513890"/>
                <a:ext cx="1248936" cy="1768510"/>
                <a:chOff x="7807365" y="4513890"/>
                <a:chExt cx="1248936" cy="1768510"/>
              </a:xfrm>
            </p:grpSpPr>
            <p:pic>
              <p:nvPicPr>
                <p:cNvPr id="3086" name="Picture 14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425" t="62599" r="40156" b="17801"/>
                <a:stretch/>
              </p:blipFill>
              <p:spPr bwMode="auto">
                <a:xfrm>
                  <a:off x="7824076" y="4513890"/>
                  <a:ext cx="1215514" cy="1173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" name="文字方塊 33"/>
                <p:cNvSpPr txBox="1"/>
                <p:nvPr/>
              </p:nvSpPr>
              <p:spPr>
                <a:xfrm>
                  <a:off x="7807365" y="5636069"/>
                  <a:ext cx="12489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預測：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X</a:t>
                  </a:r>
                </a:p>
                <a:p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答案：</a:t>
                  </a:r>
                  <a:r>
                    <a:rPr lang="en-US" altLang="zh-TW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  <a:r>
                    <a:rPr lang="zh-TW" altLang="en-US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條</a:t>
                  </a:r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  <p:grpSp>
        <p:nvGrpSpPr>
          <p:cNvPr id="21" name="群組 20"/>
          <p:cNvGrpSpPr/>
          <p:nvPr/>
        </p:nvGrpSpPr>
        <p:grpSpPr>
          <a:xfrm>
            <a:off x="827346" y="4802822"/>
            <a:ext cx="3529780" cy="1599587"/>
            <a:chOff x="612775" y="4700290"/>
            <a:chExt cx="3529780" cy="1599587"/>
          </a:xfrm>
        </p:grpSpPr>
        <p:sp>
          <p:nvSpPr>
            <p:cNvPr id="40" name="文字方塊 39"/>
            <p:cNvSpPr txBox="1"/>
            <p:nvPr/>
          </p:nvSpPr>
          <p:spPr>
            <a:xfrm>
              <a:off x="612775" y="5930545"/>
              <a:ext cx="1248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5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87" name="Picture 15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7" t="26635" r="51442" b="53889"/>
            <a:stretch/>
          </p:blipFill>
          <p:spPr bwMode="auto">
            <a:xfrm>
              <a:off x="640480" y="4700290"/>
              <a:ext cx="3502075" cy="117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文字方塊 41"/>
            <p:cNvSpPr txBox="1"/>
            <p:nvPr/>
          </p:nvSpPr>
          <p:spPr>
            <a:xfrm>
              <a:off x="1753197" y="5930545"/>
              <a:ext cx="1248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3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893619" y="5930545"/>
              <a:ext cx="1248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7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62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實驗三：</a:t>
            </a:r>
            <a:r>
              <a:rPr kumimoji="1" lang="zh-TW" altLang="en-US" dirty="0">
                <a:solidFill>
                  <a:srgbClr val="FF0000"/>
                </a:solidFill>
              </a:rPr>
              <a:t>牌</a:t>
            </a:r>
            <a:r>
              <a:rPr kumimoji="1" lang="zh-TW" altLang="en-US" dirty="0" smtClean="0">
                <a:solidFill>
                  <a:srgbClr val="FF0000"/>
                </a:solidFill>
              </a:rPr>
              <a:t>辨識結果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續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24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0375" y="944761"/>
            <a:ext cx="6377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kern="100" dirty="0" smtClean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整體正確率達 </a:t>
            </a:r>
            <a:r>
              <a:rPr lang="en-US" altLang="zh-TW" sz="2800" b="1" kern="100" dirty="0" smtClean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97.56%</a:t>
            </a:r>
            <a:r>
              <a:rPr lang="zh-TW" altLang="en-US" sz="2800" b="1" kern="100" dirty="0" smtClean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（</a:t>
            </a:r>
            <a:r>
              <a:rPr lang="en-US" altLang="zh-TW" sz="2800" b="1" kern="100" dirty="0" smtClean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1,317/1,350</a:t>
            </a:r>
            <a:r>
              <a:rPr lang="zh-TW" altLang="en-US" sz="2800" b="1" kern="100" dirty="0" smtClean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）</a:t>
            </a:r>
            <a:endParaRPr lang="zh-TW" altLang="en-US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82200"/>
              </p:ext>
            </p:extLst>
          </p:nvPr>
        </p:nvGraphicFramePr>
        <p:xfrm>
          <a:off x="545033" y="1520523"/>
          <a:ext cx="8102857" cy="4557132"/>
        </p:xfrm>
        <a:graphic>
          <a:graphicData uri="http://schemas.openxmlformats.org/drawingml/2006/table">
            <a:tbl>
              <a:tblPr firstRow="1" firstCol="1" bandRow="1"/>
              <a:tblGrid>
                <a:gridCol w="296484"/>
                <a:gridCol w="616383"/>
                <a:gridCol w="616383"/>
                <a:gridCol w="616383"/>
                <a:gridCol w="616383"/>
                <a:gridCol w="616383"/>
                <a:gridCol w="616383"/>
                <a:gridCol w="616383"/>
                <a:gridCol w="616383"/>
                <a:gridCol w="616383"/>
                <a:gridCol w="616383"/>
                <a:gridCol w="616383"/>
                <a:gridCol w="1026160"/>
              </a:tblGrid>
              <a:tr h="379761">
                <a:tc rowSpan="2"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　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 </a:t>
                      </a: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預測</a:t>
                      </a:r>
                      <a:r>
                        <a:rPr lang="zh-TW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答案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正確率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761">
                <a:tc gridSpan="2"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TW" sz="14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TW" sz="1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6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7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761">
                <a:tc row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kern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正確答案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50.0%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122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100.0%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185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98.4%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179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93.2%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124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2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100.0%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130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96.3%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6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171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96.1%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7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171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98.8%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6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101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100.0%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976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</a:t>
                      </a:r>
                      <a:r>
                        <a:rPr lang="zh-TW" sz="2000" kern="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條</a:t>
                      </a:r>
                      <a:endParaRPr lang="zh-TW" sz="24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400" kern="100" dirty="0" smtClean="0">
                          <a:solidFill>
                            <a:srgbClr val="0000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131</a:t>
                      </a:r>
                      <a:endParaRPr lang="zh-TW" altLang="en-US" sz="2400" kern="100" dirty="0">
                        <a:solidFill>
                          <a:srgbClr val="0000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2000" kern="100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100.0%</a:t>
                      </a:r>
                      <a:endParaRPr lang="zh-TW" altLang="en-US" sz="2000" kern="1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實驗四：輔助資訊</a:t>
            </a: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25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內容版面配置區 12"/>
          <p:cNvSpPr>
            <a:spLocks noGrp="1"/>
          </p:cNvSpPr>
          <p:nvPr>
            <p:ph idx="1"/>
          </p:nvPr>
        </p:nvSpPr>
        <p:spPr>
          <a:xfrm>
            <a:off x="484844" y="838882"/>
            <a:ext cx="8415315" cy="546833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依據麻將牌組的影像，提供正確的輔助資訊</a:t>
            </a:r>
            <a:endParaRPr lang="en-US" altLang="zh-TW" dirty="0" smtClean="0"/>
          </a:p>
          <a:p>
            <a:r>
              <a:rPr lang="zh-TW" altLang="en-US" dirty="0" smtClean="0"/>
              <a:t>實驗資料與結果</a:t>
            </a:r>
            <a:endParaRPr lang="en-US" altLang="zh-TW" dirty="0" smtClean="0"/>
          </a:p>
          <a:p>
            <a:r>
              <a:rPr lang="zh-TW" altLang="en-US" dirty="0" smtClean="0"/>
              <a:t>整體</a:t>
            </a:r>
            <a:r>
              <a:rPr lang="zh-TW" altLang="en-US" dirty="0" smtClean="0"/>
              <a:t>準確率達 </a:t>
            </a:r>
            <a:r>
              <a:rPr lang="en-US" altLang="zh-TW" dirty="0" smtClean="0"/>
              <a:t>80.9</a:t>
            </a:r>
            <a:r>
              <a:rPr lang="en-US" altLang="zh-TW" dirty="0" smtClean="0"/>
              <a:t>%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1" y="2348758"/>
            <a:ext cx="8355260" cy="37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實驗四</a:t>
            </a:r>
            <a:r>
              <a:rPr kumimoji="1" lang="zh-TW" altLang="en-US" dirty="0" smtClean="0">
                <a:solidFill>
                  <a:srgbClr val="FF0000"/>
                </a:solidFill>
              </a:rPr>
              <a:t>：</a:t>
            </a:r>
            <a:r>
              <a:rPr lang="zh-TW" altLang="en-US" dirty="0">
                <a:solidFill>
                  <a:srgbClr val="FF0000"/>
                </a:solidFill>
              </a:rPr>
              <a:t>輔助資訊正確的例子</a:t>
            </a:r>
            <a:r>
              <a:rPr kumimoji="1" lang="en-US" altLang="zh-TW" dirty="0" smtClean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續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9" y="1093466"/>
            <a:ext cx="2892858" cy="162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2835765"/>
            <a:ext cx="355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【3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683620"/>
            <a:ext cx="2892857" cy="162000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261121" y="5406818"/>
            <a:ext cx="25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5】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27" y="1102372"/>
            <a:ext cx="2892857" cy="16200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3231356" y="2801891"/>
            <a:ext cx="25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沒聽牌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8" y="3683100"/>
            <a:ext cx="2892857" cy="162000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6395345" y="5412874"/>
            <a:ext cx="25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沒胡牌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18" y="1102372"/>
            <a:ext cx="2892861" cy="162000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6313916" y="2835765"/>
            <a:ext cx="25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胡牌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28" y="3683100"/>
            <a:ext cx="2892857" cy="1620000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3328233" y="5406818"/>
            <a:ext cx="25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胡牌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2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實驗四：</a:t>
            </a:r>
            <a:r>
              <a:rPr lang="zh-TW" altLang="en-US" dirty="0">
                <a:solidFill>
                  <a:srgbClr val="FF0000"/>
                </a:solidFill>
              </a:rPr>
              <a:t>輔助</a:t>
            </a:r>
            <a:r>
              <a:rPr lang="zh-TW" altLang="en-US" dirty="0" smtClean="0">
                <a:solidFill>
                  <a:srgbClr val="FF0000"/>
                </a:solidFill>
              </a:rPr>
              <a:t>資訊錯誤的</a:t>
            </a:r>
            <a:r>
              <a:rPr lang="zh-TW" altLang="en-US" dirty="0">
                <a:solidFill>
                  <a:srgbClr val="FF0000"/>
                </a:solidFill>
              </a:rPr>
              <a:t>例子</a:t>
            </a:r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 smtClean="0">
                <a:solidFill>
                  <a:srgbClr val="FF0000"/>
                </a:solidFill>
              </a:rPr>
              <a:t>續</a:t>
            </a:r>
            <a:r>
              <a:rPr kumimoji="1" lang="en-US" altLang="zh-TW" dirty="0" smtClean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27</a:t>
            </a:fld>
            <a:endParaRPr kumimoji="1"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390957" y="1044698"/>
            <a:ext cx="8415314" cy="2542674"/>
            <a:chOff x="484845" y="1295400"/>
            <a:chExt cx="8415314" cy="254267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45" y="1295400"/>
              <a:ext cx="4540489" cy="2542674"/>
            </a:xfrm>
            <a:prstGeom prst="rect">
              <a:avLst/>
            </a:prstGeom>
          </p:spPr>
        </p:pic>
        <p:grpSp>
          <p:nvGrpSpPr>
            <p:cNvPr id="8" name="群組 7"/>
            <p:cNvGrpSpPr/>
            <p:nvPr/>
          </p:nvGrpSpPr>
          <p:grpSpPr>
            <a:xfrm>
              <a:off x="5186158" y="1663345"/>
              <a:ext cx="3714001" cy="1806785"/>
              <a:chOff x="5186158" y="1520334"/>
              <a:chExt cx="3714001" cy="1806785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5186158" y="1520334"/>
                <a:ext cx="371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正確答案：聽牌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【8】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5186158" y="2803899"/>
                <a:ext cx="37140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預測答案：沒聽牌</a:t>
                </a:r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7" y="3963825"/>
            <a:ext cx="4540489" cy="254267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931444" y="4124630"/>
            <a:ext cx="37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正確答案：胡牌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931445" y="5408195"/>
            <a:ext cx="371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預測答案：沒胡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2646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/>
          </a:bodyPr>
          <a:lstStyle/>
          <a:p>
            <a:r>
              <a:rPr lang="en-US" altLang="zh-TW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Live Demo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96249" y="2000179"/>
            <a:ext cx="4760515" cy="1470025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心得與結論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561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一、基礎題：單聽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3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82778" y="5244178"/>
            <a:ext cx="8289504" cy="4569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單聽一條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15" y="1456131"/>
            <a:ext cx="8162925" cy="114300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12775" y="3984074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12" name="圓角矩形 11"/>
          <p:cNvSpPr/>
          <p:nvPr/>
        </p:nvSpPr>
        <p:spPr>
          <a:xfrm>
            <a:off x="1275733" y="3063318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13" name="圓角矩形 12"/>
          <p:cNvSpPr/>
          <p:nvPr/>
        </p:nvSpPr>
        <p:spPr>
          <a:xfrm>
            <a:off x="1976366" y="3063318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14" name="圓角矩形 13"/>
          <p:cNvSpPr/>
          <p:nvPr/>
        </p:nvSpPr>
        <p:spPr>
          <a:xfrm>
            <a:off x="2676999" y="3063318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15" name="圓角矩形 14"/>
          <p:cNvSpPr/>
          <p:nvPr/>
        </p:nvSpPr>
        <p:spPr>
          <a:xfrm>
            <a:off x="2946872" y="3984077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17" name="圓角矩形 16"/>
          <p:cNvSpPr/>
          <p:nvPr/>
        </p:nvSpPr>
        <p:spPr>
          <a:xfrm>
            <a:off x="4549273" y="3063318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18" name="圓角矩形 17"/>
          <p:cNvSpPr/>
          <p:nvPr/>
        </p:nvSpPr>
        <p:spPr>
          <a:xfrm>
            <a:off x="6212338" y="398407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19" name="圓角矩形 18"/>
          <p:cNvSpPr/>
          <p:nvPr/>
        </p:nvSpPr>
        <p:spPr>
          <a:xfrm>
            <a:off x="3649104" y="3987320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20" name="圓角矩形 19"/>
          <p:cNvSpPr/>
          <p:nvPr/>
        </p:nvSpPr>
        <p:spPr>
          <a:xfrm>
            <a:off x="5217900" y="3063318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21" name="圓角矩形 20"/>
          <p:cNvSpPr/>
          <p:nvPr/>
        </p:nvSpPr>
        <p:spPr>
          <a:xfrm>
            <a:off x="4351336" y="3987320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22" name="圓角矩形 21"/>
          <p:cNvSpPr/>
          <p:nvPr/>
        </p:nvSpPr>
        <p:spPr>
          <a:xfrm>
            <a:off x="5886528" y="3063318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23" name="圓角矩形 22"/>
          <p:cNvSpPr/>
          <p:nvPr/>
        </p:nvSpPr>
        <p:spPr>
          <a:xfrm>
            <a:off x="6905470" y="3987320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24" name="圓角矩形 23"/>
          <p:cNvSpPr/>
          <p:nvPr/>
        </p:nvSpPr>
        <p:spPr>
          <a:xfrm>
            <a:off x="7598601" y="398407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80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心得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4845" y="980378"/>
            <a:ext cx="8289504" cy="8724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學到的技能</a:t>
            </a:r>
            <a:r>
              <a:rPr lang="en-US" altLang="zh-TW" b="1" dirty="0">
                <a:latin typeface="Microsoft JhengHei" charset="-120"/>
                <a:ea typeface="Microsoft JhengHei" charset="-120"/>
                <a:cs typeface="Microsoft JhengHei" charset="-120"/>
              </a:rPr>
              <a:t>: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30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2775" y="1585302"/>
            <a:ext cx="8287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1.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實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作能力、解決問題的能力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影像辨識、機器學習的各種應用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進行系統整合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02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>
                <a:solidFill>
                  <a:srgbClr val="FF0000"/>
                </a:solidFill>
              </a:rPr>
              <a:t>結論</a:t>
            </a:r>
          </a:p>
        </p:txBody>
      </p:sp>
      <p:sp>
        <p:nvSpPr>
          <p:cNvPr id="13" name="矩形 12"/>
          <p:cNvSpPr/>
          <p:nvPr/>
        </p:nvSpPr>
        <p:spPr>
          <a:xfrm>
            <a:off x="484845" y="980378"/>
            <a:ext cx="8289504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實</a:t>
            </a: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作智慧眼鏡娛樂應用</a:t>
            </a:r>
            <a:endParaRPr lang="en-US" altLang="zh-TW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31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2775" y="1458318"/>
            <a:ext cx="8287384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1. 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>影像處理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Azure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機器學習模型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輔助顯示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Python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系統整合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0375" y="3737203"/>
            <a:ext cx="8289504" cy="4569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未來展望</a:t>
            </a:r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2775" y="4278185"/>
            <a:ext cx="828738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rPr>
              <a:t>1.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的多元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性：增加萬、筒、字、花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辨識麻將桌上被打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的牌、其他玩家碰、吃、明槓的牌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123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/>
          <p:cNvSpPr/>
          <p:nvPr/>
        </p:nvSpPr>
        <p:spPr>
          <a:xfrm>
            <a:off x="0" y="-35169"/>
            <a:ext cx="9196753" cy="6893170"/>
          </a:xfrm>
          <a:custGeom>
            <a:avLst/>
            <a:gdLst>
              <a:gd name="connsiteX0" fmla="*/ 0 w 6312877"/>
              <a:gd name="connsiteY0" fmla="*/ 4220308 h 4220308"/>
              <a:gd name="connsiteX1" fmla="*/ 3156439 w 6312877"/>
              <a:gd name="connsiteY1" fmla="*/ 0 h 4220308"/>
              <a:gd name="connsiteX2" fmla="*/ 6312877 w 6312877"/>
              <a:gd name="connsiteY2" fmla="*/ 4220308 h 4220308"/>
              <a:gd name="connsiteX3" fmla="*/ 0 w 6312877"/>
              <a:gd name="connsiteY3" fmla="*/ 4220308 h 4220308"/>
              <a:gd name="connsiteX0" fmla="*/ 0 w 7508630"/>
              <a:gd name="connsiteY0" fmla="*/ 4220308 h 5627078"/>
              <a:gd name="connsiteX1" fmla="*/ 3156439 w 7508630"/>
              <a:gd name="connsiteY1" fmla="*/ 0 h 5627078"/>
              <a:gd name="connsiteX2" fmla="*/ 7508630 w 7508630"/>
              <a:gd name="connsiteY2" fmla="*/ 5627078 h 5627078"/>
              <a:gd name="connsiteX3" fmla="*/ 0 w 7508630"/>
              <a:gd name="connsiteY3" fmla="*/ 4220308 h 5627078"/>
              <a:gd name="connsiteX0" fmla="*/ 0 w 7508630"/>
              <a:gd name="connsiteY0" fmla="*/ 5486400 h 6893170"/>
              <a:gd name="connsiteX1" fmla="*/ 7464670 w 7508630"/>
              <a:gd name="connsiteY1" fmla="*/ 0 h 6893170"/>
              <a:gd name="connsiteX2" fmla="*/ 7508630 w 7508630"/>
              <a:gd name="connsiteY2" fmla="*/ 6893170 h 6893170"/>
              <a:gd name="connsiteX3" fmla="*/ 0 w 7508630"/>
              <a:gd name="connsiteY3" fmla="*/ 5486400 h 6893170"/>
              <a:gd name="connsiteX0" fmla="*/ 0 w 9196753"/>
              <a:gd name="connsiteY0" fmla="*/ 6893169 h 6893170"/>
              <a:gd name="connsiteX1" fmla="*/ 9152793 w 9196753"/>
              <a:gd name="connsiteY1" fmla="*/ 0 h 6893170"/>
              <a:gd name="connsiteX2" fmla="*/ 9196753 w 9196753"/>
              <a:gd name="connsiteY2" fmla="*/ 6893170 h 6893170"/>
              <a:gd name="connsiteX3" fmla="*/ 0 w 9196753"/>
              <a:gd name="connsiteY3" fmla="*/ 6893169 h 689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6753" h="6893170">
                <a:moveTo>
                  <a:pt x="0" y="6893169"/>
                </a:moveTo>
                <a:lnTo>
                  <a:pt x="9152793" y="0"/>
                </a:lnTo>
                <a:lnTo>
                  <a:pt x="9196753" y="6893170"/>
                </a:lnTo>
                <a:lnTo>
                  <a:pt x="0" y="689316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三角形 3"/>
          <p:cNvSpPr/>
          <p:nvPr/>
        </p:nvSpPr>
        <p:spPr>
          <a:xfrm rot="10800000">
            <a:off x="-52753" y="-35170"/>
            <a:ext cx="9196753" cy="6893170"/>
          </a:xfrm>
          <a:custGeom>
            <a:avLst/>
            <a:gdLst>
              <a:gd name="connsiteX0" fmla="*/ 0 w 6312877"/>
              <a:gd name="connsiteY0" fmla="*/ 4220308 h 4220308"/>
              <a:gd name="connsiteX1" fmla="*/ 3156439 w 6312877"/>
              <a:gd name="connsiteY1" fmla="*/ 0 h 4220308"/>
              <a:gd name="connsiteX2" fmla="*/ 6312877 w 6312877"/>
              <a:gd name="connsiteY2" fmla="*/ 4220308 h 4220308"/>
              <a:gd name="connsiteX3" fmla="*/ 0 w 6312877"/>
              <a:gd name="connsiteY3" fmla="*/ 4220308 h 4220308"/>
              <a:gd name="connsiteX0" fmla="*/ 0 w 7508630"/>
              <a:gd name="connsiteY0" fmla="*/ 4220308 h 5627078"/>
              <a:gd name="connsiteX1" fmla="*/ 3156439 w 7508630"/>
              <a:gd name="connsiteY1" fmla="*/ 0 h 5627078"/>
              <a:gd name="connsiteX2" fmla="*/ 7508630 w 7508630"/>
              <a:gd name="connsiteY2" fmla="*/ 5627078 h 5627078"/>
              <a:gd name="connsiteX3" fmla="*/ 0 w 7508630"/>
              <a:gd name="connsiteY3" fmla="*/ 4220308 h 5627078"/>
              <a:gd name="connsiteX0" fmla="*/ 0 w 7508630"/>
              <a:gd name="connsiteY0" fmla="*/ 5486400 h 6893170"/>
              <a:gd name="connsiteX1" fmla="*/ 7464670 w 7508630"/>
              <a:gd name="connsiteY1" fmla="*/ 0 h 6893170"/>
              <a:gd name="connsiteX2" fmla="*/ 7508630 w 7508630"/>
              <a:gd name="connsiteY2" fmla="*/ 6893170 h 6893170"/>
              <a:gd name="connsiteX3" fmla="*/ 0 w 7508630"/>
              <a:gd name="connsiteY3" fmla="*/ 5486400 h 6893170"/>
              <a:gd name="connsiteX0" fmla="*/ 0 w 9196753"/>
              <a:gd name="connsiteY0" fmla="*/ 6893169 h 6893170"/>
              <a:gd name="connsiteX1" fmla="*/ 9152793 w 9196753"/>
              <a:gd name="connsiteY1" fmla="*/ 0 h 6893170"/>
              <a:gd name="connsiteX2" fmla="*/ 9196753 w 9196753"/>
              <a:gd name="connsiteY2" fmla="*/ 6893170 h 6893170"/>
              <a:gd name="connsiteX3" fmla="*/ 0 w 9196753"/>
              <a:gd name="connsiteY3" fmla="*/ 6893169 h 689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6753" h="6893170">
                <a:moveTo>
                  <a:pt x="0" y="6893169"/>
                </a:moveTo>
                <a:lnTo>
                  <a:pt x="9152793" y="0"/>
                </a:lnTo>
                <a:lnTo>
                  <a:pt x="9196753" y="6893170"/>
                </a:lnTo>
                <a:lnTo>
                  <a:pt x="0" y="689316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984137" y="2626585"/>
            <a:ext cx="312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dirty="0" smtClean="0"/>
              <a:t>Q &amp; A</a:t>
            </a:r>
            <a:endParaRPr kumimoji="1" lang="zh-TW" altLang="en-US" sz="9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25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二、普通題：聽多張牌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4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288872"/>
            <a:ext cx="8086725" cy="11239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49" y="5146131"/>
            <a:ext cx="3486699" cy="4569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聽二五八條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687049" y="3999593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17" name="圓角矩形 16"/>
          <p:cNvSpPr/>
          <p:nvPr/>
        </p:nvSpPr>
        <p:spPr>
          <a:xfrm>
            <a:off x="1419686" y="39995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18" name="圓角矩形 17"/>
          <p:cNvSpPr/>
          <p:nvPr/>
        </p:nvSpPr>
        <p:spPr>
          <a:xfrm>
            <a:off x="2152323" y="39995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19" name="圓角矩形 18"/>
          <p:cNvSpPr/>
          <p:nvPr/>
        </p:nvSpPr>
        <p:spPr>
          <a:xfrm>
            <a:off x="2884960" y="3999593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20" name="圓角矩形 19"/>
          <p:cNvSpPr/>
          <p:nvPr/>
        </p:nvSpPr>
        <p:spPr>
          <a:xfrm>
            <a:off x="2550007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21" name="圓角矩形 20"/>
          <p:cNvSpPr/>
          <p:nvPr/>
        </p:nvSpPr>
        <p:spPr>
          <a:xfrm>
            <a:off x="3617597" y="39995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22" name="圓角矩形 21"/>
          <p:cNvSpPr/>
          <p:nvPr/>
        </p:nvSpPr>
        <p:spPr>
          <a:xfrm>
            <a:off x="5944324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23" name="圓角矩形 22"/>
          <p:cNvSpPr/>
          <p:nvPr/>
        </p:nvSpPr>
        <p:spPr>
          <a:xfrm>
            <a:off x="3398586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25" name="圓角矩形 24"/>
          <p:cNvSpPr/>
          <p:nvPr/>
        </p:nvSpPr>
        <p:spPr>
          <a:xfrm>
            <a:off x="4350234" y="39995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26" name="圓角矩形 25"/>
          <p:cNvSpPr/>
          <p:nvPr/>
        </p:nvSpPr>
        <p:spPr>
          <a:xfrm>
            <a:off x="4247165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27" name="圓角矩形 26"/>
          <p:cNvSpPr/>
          <p:nvPr/>
        </p:nvSpPr>
        <p:spPr>
          <a:xfrm>
            <a:off x="5082868" y="3999593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28" name="圓角矩形 27"/>
          <p:cNvSpPr/>
          <p:nvPr/>
        </p:nvSpPr>
        <p:spPr>
          <a:xfrm>
            <a:off x="6792903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29" name="圓角矩形 28"/>
          <p:cNvSpPr/>
          <p:nvPr/>
        </p:nvSpPr>
        <p:spPr>
          <a:xfrm>
            <a:off x="7641483" y="2907831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474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三、進階題：聽多張牌 </a:t>
            </a:r>
            <a:r>
              <a:rPr kumimoji="1" lang="en-US" altLang="zh-TW" dirty="0" smtClean="0">
                <a:solidFill>
                  <a:srgbClr val="FF0000"/>
                </a:solidFill>
              </a:rPr>
              <a:t>+ </a:t>
            </a:r>
            <a:r>
              <a:rPr kumimoji="1" lang="zh-TW" altLang="en-US" dirty="0" smtClean="0">
                <a:solidFill>
                  <a:srgbClr val="FF0000"/>
                </a:solidFill>
              </a:rPr>
              <a:t>打亂順序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7750" y="4521802"/>
            <a:ext cx="8289504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一到九條全聽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!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5" b="89831" l="735" r="96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107371"/>
            <a:ext cx="7502646" cy="130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89922" l="926" r="982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79">
            <a:off x="333115" y="927422"/>
            <a:ext cx="72009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539894" y="13571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原始排組</a:t>
            </a:r>
            <a:endParaRPr kumimoji="1"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78895" y="35736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依序排列</a:t>
            </a:r>
            <a:endParaRPr kumimoji="1"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下箭號 7"/>
          <p:cNvSpPr/>
          <p:nvPr/>
        </p:nvSpPr>
        <p:spPr>
          <a:xfrm>
            <a:off x="3554408" y="2390656"/>
            <a:ext cx="758314" cy="585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0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zh-TW" altLang="en-US" dirty="0" smtClean="0">
                <a:solidFill>
                  <a:srgbClr val="FF0000"/>
                </a:solidFill>
              </a:rPr>
              <a:t>進階題答案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079888" y="1958437"/>
            <a:ext cx="2898375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聽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2,5,8</a:t>
            </a: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條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516678" y="1841655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22" name="圓角矩形 21"/>
          <p:cNvSpPr/>
          <p:nvPr/>
        </p:nvSpPr>
        <p:spPr>
          <a:xfrm>
            <a:off x="2249315" y="184165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23" name="圓角矩形 22"/>
          <p:cNvSpPr/>
          <p:nvPr/>
        </p:nvSpPr>
        <p:spPr>
          <a:xfrm>
            <a:off x="2981952" y="184165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24" name="圓角矩形 23"/>
          <p:cNvSpPr/>
          <p:nvPr/>
        </p:nvSpPr>
        <p:spPr>
          <a:xfrm>
            <a:off x="3714589" y="1841655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25" name="圓角矩形 24"/>
          <p:cNvSpPr/>
          <p:nvPr/>
        </p:nvSpPr>
        <p:spPr>
          <a:xfrm>
            <a:off x="477883" y="91448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26" name="圓角矩形 25"/>
          <p:cNvSpPr/>
          <p:nvPr/>
        </p:nvSpPr>
        <p:spPr>
          <a:xfrm>
            <a:off x="4447226" y="184165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27" name="圓角矩形 26"/>
          <p:cNvSpPr/>
          <p:nvPr/>
        </p:nvSpPr>
        <p:spPr>
          <a:xfrm>
            <a:off x="5679762" y="91448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28" name="圓角矩形 27"/>
          <p:cNvSpPr/>
          <p:nvPr/>
        </p:nvSpPr>
        <p:spPr>
          <a:xfrm>
            <a:off x="1202944" y="91448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29" name="圓角矩形 28"/>
          <p:cNvSpPr/>
          <p:nvPr/>
        </p:nvSpPr>
        <p:spPr>
          <a:xfrm>
            <a:off x="5179863" y="184165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30" name="圓角矩形 29"/>
          <p:cNvSpPr/>
          <p:nvPr/>
        </p:nvSpPr>
        <p:spPr>
          <a:xfrm>
            <a:off x="1935581" y="91448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31" name="圓角矩形 30"/>
          <p:cNvSpPr/>
          <p:nvPr/>
        </p:nvSpPr>
        <p:spPr>
          <a:xfrm>
            <a:off x="5912497" y="1841655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32" name="圓角矩形 31"/>
          <p:cNvSpPr/>
          <p:nvPr/>
        </p:nvSpPr>
        <p:spPr>
          <a:xfrm>
            <a:off x="6382572" y="91448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33" name="圓角矩形 32"/>
          <p:cNvSpPr/>
          <p:nvPr/>
        </p:nvSpPr>
        <p:spPr>
          <a:xfrm>
            <a:off x="7079888" y="91448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34" name="矩形 33"/>
          <p:cNvSpPr/>
          <p:nvPr/>
        </p:nvSpPr>
        <p:spPr>
          <a:xfrm>
            <a:off x="7125608" y="3884774"/>
            <a:ext cx="2898375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聽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3,6,9</a:t>
            </a: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條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917330" y="2987806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36" name="圓角矩形 35"/>
          <p:cNvSpPr/>
          <p:nvPr/>
        </p:nvSpPr>
        <p:spPr>
          <a:xfrm>
            <a:off x="3649967" y="2987806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37" name="圓角矩形 36"/>
          <p:cNvSpPr/>
          <p:nvPr/>
        </p:nvSpPr>
        <p:spPr>
          <a:xfrm>
            <a:off x="2974184" y="386843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38" name="圓角矩形 37"/>
          <p:cNvSpPr/>
          <p:nvPr/>
        </p:nvSpPr>
        <p:spPr>
          <a:xfrm>
            <a:off x="3706821" y="3868433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39" name="圓角矩形 38"/>
          <p:cNvSpPr/>
          <p:nvPr/>
        </p:nvSpPr>
        <p:spPr>
          <a:xfrm>
            <a:off x="484845" y="295419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40" name="圓角矩形 39"/>
          <p:cNvSpPr/>
          <p:nvPr/>
        </p:nvSpPr>
        <p:spPr>
          <a:xfrm>
            <a:off x="4439458" y="3868433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41" name="圓角矩形 40"/>
          <p:cNvSpPr/>
          <p:nvPr/>
        </p:nvSpPr>
        <p:spPr>
          <a:xfrm>
            <a:off x="5641004" y="29541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42" name="圓角矩形 41"/>
          <p:cNvSpPr/>
          <p:nvPr/>
        </p:nvSpPr>
        <p:spPr>
          <a:xfrm>
            <a:off x="1209906" y="295419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43" name="圓角矩形 42"/>
          <p:cNvSpPr/>
          <p:nvPr/>
        </p:nvSpPr>
        <p:spPr>
          <a:xfrm>
            <a:off x="5172095" y="386843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44" name="圓角矩形 43"/>
          <p:cNvSpPr/>
          <p:nvPr/>
        </p:nvSpPr>
        <p:spPr>
          <a:xfrm>
            <a:off x="2210557" y="2974875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45" name="圓角矩形 44"/>
          <p:cNvSpPr/>
          <p:nvPr/>
        </p:nvSpPr>
        <p:spPr>
          <a:xfrm>
            <a:off x="5904729" y="3868433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46" name="圓角矩形 45"/>
          <p:cNvSpPr/>
          <p:nvPr/>
        </p:nvSpPr>
        <p:spPr>
          <a:xfrm>
            <a:off x="6343814" y="29541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47" name="圓角矩形 46"/>
          <p:cNvSpPr/>
          <p:nvPr/>
        </p:nvSpPr>
        <p:spPr>
          <a:xfrm>
            <a:off x="7041130" y="2954193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cxnSp>
        <p:nvCxnSpPr>
          <p:cNvPr id="48" name="直線接點 47"/>
          <p:cNvCxnSpPr/>
          <p:nvPr/>
        </p:nvCxnSpPr>
        <p:spPr>
          <a:xfrm>
            <a:off x="401066" y="2809121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圓角矩形 51"/>
          <p:cNvSpPr/>
          <p:nvPr/>
        </p:nvSpPr>
        <p:spPr>
          <a:xfrm>
            <a:off x="1625927" y="5765460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2</a:t>
            </a:r>
            <a:endParaRPr lang="zh-TW" altLang="en-US" sz="4000" dirty="0"/>
          </a:p>
        </p:txBody>
      </p:sp>
      <p:sp>
        <p:nvSpPr>
          <p:cNvPr id="53" name="圓角矩形 52"/>
          <p:cNvSpPr/>
          <p:nvPr/>
        </p:nvSpPr>
        <p:spPr>
          <a:xfrm>
            <a:off x="2358564" y="5765460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3</a:t>
            </a:r>
            <a:endParaRPr lang="zh-TW" altLang="en-US" sz="4000" dirty="0"/>
          </a:p>
        </p:txBody>
      </p:sp>
      <p:sp>
        <p:nvSpPr>
          <p:cNvPr id="54" name="圓角矩形 53"/>
          <p:cNvSpPr/>
          <p:nvPr/>
        </p:nvSpPr>
        <p:spPr>
          <a:xfrm>
            <a:off x="3113939" y="5765461"/>
            <a:ext cx="536028" cy="767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4</a:t>
            </a:r>
            <a:endParaRPr lang="zh-TW" altLang="en-US" sz="4000" dirty="0"/>
          </a:p>
        </p:txBody>
      </p:sp>
      <p:sp>
        <p:nvSpPr>
          <p:cNvPr id="55" name="圓角矩形 54"/>
          <p:cNvSpPr/>
          <p:nvPr/>
        </p:nvSpPr>
        <p:spPr>
          <a:xfrm>
            <a:off x="3846576" y="5765461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5</a:t>
            </a:r>
            <a:endParaRPr lang="zh-TW" altLang="en-US" sz="4000" dirty="0"/>
          </a:p>
        </p:txBody>
      </p:sp>
      <p:sp>
        <p:nvSpPr>
          <p:cNvPr id="56" name="圓角矩形 55"/>
          <p:cNvSpPr/>
          <p:nvPr/>
        </p:nvSpPr>
        <p:spPr>
          <a:xfrm>
            <a:off x="523603" y="4861564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57" name="圓角矩形 56"/>
          <p:cNvSpPr/>
          <p:nvPr/>
        </p:nvSpPr>
        <p:spPr>
          <a:xfrm>
            <a:off x="4579213" y="5765461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6</a:t>
            </a:r>
            <a:endParaRPr lang="zh-TW" altLang="en-US" sz="4000" dirty="0"/>
          </a:p>
        </p:txBody>
      </p:sp>
      <p:sp>
        <p:nvSpPr>
          <p:cNvPr id="58" name="圓角矩形 57"/>
          <p:cNvSpPr/>
          <p:nvPr/>
        </p:nvSpPr>
        <p:spPr>
          <a:xfrm>
            <a:off x="5357600" y="4861564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59" name="圓角矩形 58"/>
          <p:cNvSpPr/>
          <p:nvPr/>
        </p:nvSpPr>
        <p:spPr>
          <a:xfrm>
            <a:off x="1248664" y="4861564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60" name="圓角矩形 59"/>
          <p:cNvSpPr/>
          <p:nvPr/>
        </p:nvSpPr>
        <p:spPr>
          <a:xfrm>
            <a:off x="3950301" y="4861564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7</a:t>
            </a:r>
            <a:endParaRPr lang="zh-TW" altLang="en-US" sz="4000" dirty="0"/>
          </a:p>
        </p:txBody>
      </p:sp>
      <p:sp>
        <p:nvSpPr>
          <p:cNvPr id="61" name="圓角矩形 60"/>
          <p:cNvSpPr/>
          <p:nvPr/>
        </p:nvSpPr>
        <p:spPr>
          <a:xfrm>
            <a:off x="1972048" y="4861564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1</a:t>
            </a:r>
            <a:endParaRPr lang="zh-TW" altLang="en-US" sz="4000" dirty="0"/>
          </a:p>
        </p:txBody>
      </p:sp>
      <p:sp>
        <p:nvSpPr>
          <p:cNvPr id="62" name="圓角矩形 61"/>
          <p:cNvSpPr/>
          <p:nvPr/>
        </p:nvSpPr>
        <p:spPr>
          <a:xfrm>
            <a:off x="4653950" y="4861564"/>
            <a:ext cx="536028" cy="76725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8</a:t>
            </a:r>
            <a:endParaRPr lang="zh-TW" altLang="en-US" sz="4000" dirty="0"/>
          </a:p>
        </p:txBody>
      </p:sp>
      <p:sp>
        <p:nvSpPr>
          <p:cNvPr id="63" name="圓角矩形 62"/>
          <p:cNvSpPr/>
          <p:nvPr/>
        </p:nvSpPr>
        <p:spPr>
          <a:xfrm>
            <a:off x="6382572" y="4858519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sp>
        <p:nvSpPr>
          <p:cNvPr id="64" name="圓角矩形 63"/>
          <p:cNvSpPr/>
          <p:nvPr/>
        </p:nvSpPr>
        <p:spPr>
          <a:xfrm>
            <a:off x="7079888" y="4858519"/>
            <a:ext cx="536028" cy="7672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9</a:t>
            </a:r>
            <a:endParaRPr lang="zh-TW" altLang="en-US" sz="4000" dirty="0"/>
          </a:p>
        </p:txBody>
      </p:sp>
      <p:cxnSp>
        <p:nvCxnSpPr>
          <p:cNvPr id="65" name="直線接點 64"/>
          <p:cNvCxnSpPr/>
          <p:nvPr/>
        </p:nvCxnSpPr>
        <p:spPr>
          <a:xfrm>
            <a:off x="449442" y="4739764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7198702" y="5870498"/>
            <a:ext cx="2898375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聽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1,4,7</a:t>
            </a:r>
            <a:r>
              <a:rPr lang="zh-TW" altLang="en-US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條</a:t>
            </a:r>
            <a:endParaRPr lang="en-US" altLang="zh-TW" sz="1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909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747102" y="1689283"/>
            <a:ext cx="5162457" cy="1470025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動機與構想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88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84845" y="384541"/>
            <a:ext cx="8415314" cy="229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defRPr>
            </a:lvl1pPr>
          </a:lstStyle>
          <a:p>
            <a:r>
              <a:rPr kumimoji="1" lang="en-US" altLang="zh-TW" dirty="0" smtClean="0">
                <a:solidFill>
                  <a:srgbClr val="FF0000"/>
                </a:solidFill>
              </a:rPr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動機</a:t>
            </a:r>
            <a:r>
              <a:rPr kumimoji="1" lang="en-US" altLang="zh-TW" dirty="0">
                <a:solidFill>
                  <a:srgbClr val="FF0000"/>
                </a:solidFill>
              </a:rPr>
              <a:t>』 </a:t>
            </a:r>
            <a:r>
              <a:rPr kumimoji="1" lang="zh-TW" altLang="en-US" dirty="0">
                <a:solidFill>
                  <a:srgbClr val="FF0000"/>
                </a:solidFill>
              </a:rPr>
              <a:t>與 </a:t>
            </a:r>
            <a:r>
              <a:rPr kumimoji="1" lang="en-US" altLang="zh-TW" dirty="0">
                <a:solidFill>
                  <a:srgbClr val="FF0000"/>
                </a:solidFill>
              </a:rPr>
              <a:t>『</a:t>
            </a:r>
            <a:r>
              <a:rPr kumimoji="1" lang="zh-TW" altLang="en-US" dirty="0">
                <a:solidFill>
                  <a:srgbClr val="FF0000"/>
                </a:solidFill>
              </a:rPr>
              <a:t>構想</a:t>
            </a:r>
            <a:r>
              <a:rPr kumimoji="1" lang="en-US" altLang="zh-TW" dirty="0" smtClean="0">
                <a:solidFill>
                  <a:srgbClr val="FF0000"/>
                </a:solidFill>
              </a:rPr>
              <a:t>』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4844" y="980378"/>
            <a:ext cx="8415315" cy="50783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動機</a:t>
            </a: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當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一副牌內同一花色的牌數量很大時，不易辨別是否胡牌或聽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牌</a:t>
            </a: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構想</a:t>
            </a:r>
            <a:endParaRPr lang="en-US" altLang="zh-TW" sz="24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實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作一個裝在智慧眼鏡上的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APP - 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麻將</a:t>
            </a:r>
            <a:r>
              <a:rPr lang="en-US" altLang="zh-TW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Mentor</a:t>
            </a:r>
          </a:p>
          <a:p>
            <a:pPr marL="742950" lvl="1" indent="-28575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結合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影像辨識、人工智慧與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演算法，將辨識結果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顯示於智慧眼鏡上，輔助麻將玩家迅速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判斷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是否</a:t>
            </a:r>
            <a:r>
              <a:rPr lang="zh-TW" altLang="en-US" sz="24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聽或胡牌 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401066" y="6378329"/>
            <a:ext cx="824682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7086600" y="6378329"/>
            <a:ext cx="2057400" cy="365125"/>
          </a:xfrm>
        </p:spPr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  <p:sp>
        <p:nvSpPr>
          <p:cNvPr id="3" name="AutoShape 2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éº»å°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90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0000">
              <a:alpha val="80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 rot="20554959">
            <a:off x="359146" y="3732564"/>
            <a:ext cx="2000693" cy="2893990"/>
            <a:chOff x="5220073" y="692695"/>
            <a:chExt cx="3096344" cy="5122534"/>
          </a:xfrm>
        </p:grpSpPr>
        <p:sp>
          <p:nvSpPr>
            <p:cNvPr id="13" name="圓角矩形 12"/>
            <p:cNvSpPr/>
            <p:nvPr/>
          </p:nvSpPr>
          <p:spPr>
            <a:xfrm>
              <a:off x="5220073" y="692695"/>
              <a:ext cx="3096344" cy="51225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608851" y="1130802"/>
              <a:ext cx="2347527" cy="3526888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5611100" y="4919083"/>
              <a:ext cx="2347526" cy="636416"/>
            </a:xfrm>
            <a:prstGeom prst="roundRect">
              <a:avLst/>
            </a:prstGeom>
            <a:solidFill>
              <a:srgbClr val="CC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539629" y="4978793"/>
              <a:ext cx="480643" cy="5274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8" name="橢圓形圖說文字 87"/>
          <p:cNvSpPr/>
          <p:nvPr/>
        </p:nvSpPr>
        <p:spPr>
          <a:xfrm>
            <a:off x="2375509" y="742112"/>
            <a:ext cx="5938987" cy="3986161"/>
          </a:xfrm>
          <a:prstGeom prst="wedgeEllipseCallout">
            <a:avLst>
              <a:gd name="adj1" fmla="val -51698"/>
              <a:gd name="adj2" fmla="val 48854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747102" y="1689283"/>
            <a:ext cx="5162457" cy="1470025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目標與系統架構</a:t>
            </a:r>
            <a:endParaRPr lang="zh-TW" altLang="en-US" sz="6000" b="1" dirty="0">
              <a:ln w="28575">
                <a:solidFill>
                  <a:schemeClr val="tx1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lh5.ggpht.com/6Vgc-DkcEZbMbDVLx35dZRb5AmtBnKYSaBEUb-3r-KP6xu4MGMsuvsaECrM-jiXy-7E=w300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000" r="95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2413">
            <a:off x="606838" y="4349439"/>
            <a:ext cx="1401363" cy="14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圓角矩形 88"/>
          <p:cNvSpPr/>
          <p:nvPr/>
        </p:nvSpPr>
        <p:spPr>
          <a:xfrm rot="20682479">
            <a:off x="7836321" y="4929102"/>
            <a:ext cx="864096" cy="84376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圓角矩形 91"/>
          <p:cNvSpPr/>
          <p:nvPr/>
        </p:nvSpPr>
        <p:spPr>
          <a:xfrm rot="20682479">
            <a:off x="8148851" y="4156509"/>
            <a:ext cx="864096" cy="8437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圓角矩形 93"/>
          <p:cNvSpPr/>
          <p:nvPr/>
        </p:nvSpPr>
        <p:spPr>
          <a:xfrm rot="20682479">
            <a:off x="8660257" y="5873123"/>
            <a:ext cx="897320" cy="869142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 rot="20682479">
            <a:off x="3900357" y="612156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 rot="20682479">
            <a:off x="3227359" y="5649314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 rot="20682479">
            <a:off x="4173752" y="5057871"/>
            <a:ext cx="796494" cy="79374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 rot="20682479">
            <a:off x="6465857" y="5913270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 rot="20682479">
            <a:off x="4786389" y="5550520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 rot="20682479">
            <a:off x="2964253" y="6016798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矩形 104"/>
          <p:cNvSpPr/>
          <p:nvPr/>
        </p:nvSpPr>
        <p:spPr>
          <a:xfrm rot="20682479">
            <a:off x="6004613" y="5673529"/>
            <a:ext cx="735168" cy="68069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圓角矩形 105"/>
          <p:cNvSpPr/>
          <p:nvPr/>
        </p:nvSpPr>
        <p:spPr>
          <a:xfrm rot="20682479">
            <a:off x="6741450" y="4695680"/>
            <a:ext cx="766914" cy="77006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圓角矩形 106"/>
          <p:cNvSpPr/>
          <p:nvPr/>
        </p:nvSpPr>
        <p:spPr>
          <a:xfrm rot="20682479">
            <a:off x="5196501" y="5186237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圓角矩形 107"/>
          <p:cNvSpPr/>
          <p:nvPr/>
        </p:nvSpPr>
        <p:spPr>
          <a:xfrm rot="20682479">
            <a:off x="4199307" y="6361429"/>
            <a:ext cx="463503" cy="417339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圓角矩形 109"/>
          <p:cNvSpPr/>
          <p:nvPr/>
        </p:nvSpPr>
        <p:spPr>
          <a:xfrm rot="20682479">
            <a:off x="3272580" y="6050068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圓角矩形 110"/>
          <p:cNvSpPr/>
          <p:nvPr/>
        </p:nvSpPr>
        <p:spPr>
          <a:xfrm rot="20682479">
            <a:off x="7276849" y="4835741"/>
            <a:ext cx="927003" cy="8346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圓角矩形 111"/>
          <p:cNvSpPr/>
          <p:nvPr/>
        </p:nvSpPr>
        <p:spPr>
          <a:xfrm rot="20682479">
            <a:off x="7275306" y="6357265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圓角矩形 112"/>
          <p:cNvSpPr/>
          <p:nvPr/>
        </p:nvSpPr>
        <p:spPr>
          <a:xfrm rot="20682479">
            <a:off x="5878796" y="4886561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圓角矩形 113"/>
          <p:cNvSpPr/>
          <p:nvPr/>
        </p:nvSpPr>
        <p:spPr>
          <a:xfrm rot="20682479">
            <a:off x="5513485" y="5808363"/>
            <a:ext cx="569833" cy="5948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圓角矩形 114"/>
          <p:cNvSpPr/>
          <p:nvPr/>
        </p:nvSpPr>
        <p:spPr>
          <a:xfrm rot="20682479">
            <a:off x="7720348" y="5884037"/>
            <a:ext cx="678384" cy="63399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圓角矩形 115"/>
          <p:cNvSpPr/>
          <p:nvPr/>
        </p:nvSpPr>
        <p:spPr>
          <a:xfrm rot="20682479">
            <a:off x="7010358" y="556516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圓角矩形 116"/>
          <p:cNvSpPr/>
          <p:nvPr/>
        </p:nvSpPr>
        <p:spPr>
          <a:xfrm rot="20682479">
            <a:off x="8616472" y="5470025"/>
            <a:ext cx="597157" cy="60031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圓角矩形 117"/>
          <p:cNvSpPr/>
          <p:nvPr/>
        </p:nvSpPr>
        <p:spPr>
          <a:xfrm rot="20682479">
            <a:off x="2434358" y="6646923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圓角矩形 118"/>
          <p:cNvSpPr/>
          <p:nvPr/>
        </p:nvSpPr>
        <p:spPr>
          <a:xfrm rot="20682479">
            <a:off x="2699305" y="6293116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圓角矩形 119"/>
          <p:cNvSpPr/>
          <p:nvPr/>
        </p:nvSpPr>
        <p:spPr>
          <a:xfrm rot="20682479">
            <a:off x="4915257" y="6513801"/>
            <a:ext cx="655565" cy="59658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圓角矩形 120"/>
          <p:cNvSpPr/>
          <p:nvPr/>
        </p:nvSpPr>
        <p:spPr>
          <a:xfrm rot="20682479">
            <a:off x="5393439" y="6279088"/>
            <a:ext cx="433021" cy="42544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 rot="20682479">
            <a:off x="8635120" y="3738390"/>
            <a:ext cx="597163" cy="63821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 rot="20682479">
            <a:off x="2110015" y="6555406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圓角矩形 123"/>
          <p:cNvSpPr/>
          <p:nvPr/>
        </p:nvSpPr>
        <p:spPr>
          <a:xfrm rot="21425291">
            <a:off x="1812967" y="677949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圓角矩形 125"/>
          <p:cNvSpPr/>
          <p:nvPr/>
        </p:nvSpPr>
        <p:spPr>
          <a:xfrm rot="20682479">
            <a:off x="6200112" y="5082332"/>
            <a:ext cx="433021" cy="42544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圓角矩形 126"/>
          <p:cNvSpPr/>
          <p:nvPr/>
        </p:nvSpPr>
        <p:spPr>
          <a:xfrm rot="20682479">
            <a:off x="3821301" y="5522189"/>
            <a:ext cx="587100" cy="56352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A7F7D-D78A-8F46-B7AD-776E6E30C429}" type="slidenum">
              <a:rPr kumimoji="1" lang="zh-TW" altLang="en-US" smtClean="0"/>
              <a:pPr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00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3983</TotalTime>
  <Words>1975</Words>
  <Application>Microsoft Office PowerPoint</Application>
  <PresentationFormat>如螢幕大小 (4:3)</PresentationFormat>
  <Paragraphs>542</Paragraphs>
  <Slides>32</Slides>
  <Notes>30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Arial Unicode MS</vt:lpstr>
      <vt:lpstr>微軟正黑體</vt:lpstr>
      <vt:lpstr>微軟正黑體</vt:lpstr>
      <vt:lpstr>新細明體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小遊戲時間</vt:lpstr>
      <vt:lpstr>PowerPoint 簡報</vt:lpstr>
      <vt:lpstr>PowerPoint 簡報</vt:lpstr>
      <vt:lpstr>PowerPoint 簡報</vt:lpstr>
      <vt:lpstr>PowerPoint 簡報</vt:lpstr>
      <vt:lpstr>動機與構想</vt:lpstr>
      <vt:lpstr>PowerPoint 簡報</vt:lpstr>
      <vt:lpstr>目標與系統架構</vt:lpstr>
      <vt:lpstr>PowerPoint 簡報</vt:lpstr>
      <vt:lpstr>技術挑戰一 牌裁切</vt:lpstr>
      <vt:lpstr>PowerPoint 簡報</vt:lpstr>
      <vt:lpstr>PowerPoint 簡報</vt:lpstr>
      <vt:lpstr>PowerPoint 簡報</vt:lpstr>
      <vt:lpstr>PowerPoint 簡報</vt:lpstr>
      <vt:lpstr>技術挑戰二 牌辨識</vt:lpstr>
      <vt:lpstr>PowerPoint 簡報</vt:lpstr>
      <vt:lpstr>PowerPoint 簡報</vt:lpstr>
      <vt:lpstr>PowerPoint 簡報</vt:lpstr>
      <vt:lpstr>實驗設計與實驗成果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實驗四：輔助資訊錯誤的例子(續)</vt:lpstr>
      <vt:lpstr>Live Demo</vt:lpstr>
      <vt:lpstr>心得與結論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Danny</cp:lastModifiedBy>
  <cp:revision>461</cp:revision>
  <cp:lastPrinted>2018-11-16T04:28:11Z</cp:lastPrinted>
  <dcterms:created xsi:type="dcterms:W3CDTF">2017-04-23T10:29:17Z</dcterms:created>
  <dcterms:modified xsi:type="dcterms:W3CDTF">2018-11-16T14:26:27Z</dcterms:modified>
</cp:coreProperties>
</file>